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42"/>
  </p:notesMasterIdLst>
  <p:sldIdLst>
    <p:sldId id="256" r:id="rId2"/>
    <p:sldId id="282" r:id="rId3"/>
    <p:sldId id="298" r:id="rId4"/>
    <p:sldId id="299" r:id="rId5"/>
    <p:sldId id="300" r:id="rId6"/>
    <p:sldId id="257" r:id="rId7"/>
    <p:sldId id="301" r:id="rId8"/>
    <p:sldId id="302" r:id="rId9"/>
    <p:sldId id="260" r:id="rId10"/>
    <p:sldId id="274" r:id="rId11"/>
    <p:sldId id="259" r:id="rId12"/>
    <p:sldId id="258" r:id="rId13"/>
    <p:sldId id="262" r:id="rId14"/>
    <p:sldId id="265" r:id="rId15"/>
    <p:sldId id="267" r:id="rId16"/>
    <p:sldId id="269" r:id="rId17"/>
    <p:sldId id="270" r:id="rId18"/>
    <p:sldId id="273" r:id="rId19"/>
    <p:sldId id="276" r:id="rId20"/>
    <p:sldId id="277" r:id="rId21"/>
    <p:sldId id="281" r:id="rId22"/>
    <p:sldId id="279" r:id="rId23"/>
    <p:sldId id="284" r:id="rId24"/>
    <p:sldId id="285" r:id="rId25"/>
    <p:sldId id="286" r:id="rId26"/>
    <p:sldId id="287" r:id="rId27"/>
    <p:sldId id="288" r:id="rId28"/>
    <p:sldId id="290" r:id="rId29"/>
    <p:sldId id="291" r:id="rId30"/>
    <p:sldId id="292" r:id="rId31"/>
    <p:sldId id="293" r:id="rId32"/>
    <p:sldId id="294" r:id="rId33"/>
    <p:sldId id="295" r:id="rId34"/>
    <p:sldId id="296" r:id="rId35"/>
    <p:sldId id="303" r:id="rId36"/>
    <p:sldId id="304" r:id="rId37"/>
    <p:sldId id="305" r:id="rId38"/>
    <p:sldId id="306" r:id="rId39"/>
    <p:sldId id="297" r:id="rId40"/>
    <p:sldId id="28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85" d="100"/>
          <a:sy n="85" d="100"/>
        </p:scale>
        <p:origin x="48" y="1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2009-2014</c:v>
                </c:pt>
              </c:strCache>
            </c:strRef>
          </c:tx>
          <c:spPr>
            <a:solidFill>
              <a:schemeClr val="accent1"/>
            </a:solidFill>
            <a:ln>
              <a:noFill/>
            </a:ln>
            <a:effectLst/>
          </c:spPr>
          <c:invertIfNegative val="0"/>
          <c:cat>
            <c:strRef>
              <c:f>Sheet1!$B$1:$E$1</c:f>
              <c:strCache>
                <c:ptCount val="4"/>
                <c:pt idx="0">
                  <c:v>1st reading</c:v>
                </c:pt>
                <c:pt idx="1">
                  <c:v>Early 2nd reading</c:v>
                </c:pt>
                <c:pt idx="2">
                  <c:v>2nd reading</c:v>
                </c:pt>
                <c:pt idx="3">
                  <c:v>3rd reading (conciliation)</c:v>
                </c:pt>
              </c:strCache>
            </c:strRef>
          </c:cat>
          <c:val>
            <c:numRef>
              <c:f>Sheet1!$B$2:$E$2</c:f>
              <c:numCache>
                <c:formatCode>0%</c:formatCode>
                <c:ptCount val="4"/>
                <c:pt idx="0">
                  <c:v>0.85</c:v>
                </c:pt>
                <c:pt idx="1">
                  <c:v>0.08</c:v>
                </c:pt>
                <c:pt idx="2">
                  <c:v>0.05</c:v>
                </c:pt>
                <c:pt idx="3">
                  <c:v>0.02</c:v>
                </c:pt>
              </c:numCache>
            </c:numRef>
          </c:val>
          <c:extLst>
            <c:ext xmlns:c16="http://schemas.microsoft.com/office/drawing/2014/chart" uri="{C3380CC4-5D6E-409C-BE32-E72D297353CC}">
              <c16:uniqueId val="{00000000-EF2C-4760-BDB6-506B378FAAA3}"/>
            </c:ext>
          </c:extLst>
        </c:ser>
        <c:ser>
          <c:idx val="1"/>
          <c:order val="1"/>
          <c:tx>
            <c:strRef>
              <c:f>Sheet1!$A$3</c:f>
              <c:strCache>
                <c:ptCount val="1"/>
                <c:pt idx="0">
                  <c:v>2004-2009</c:v>
                </c:pt>
              </c:strCache>
            </c:strRef>
          </c:tx>
          <c:spPr>
            <a:solidFill>
              <a:schemeClr val="accent2"/>
            </a:solidFill>
            <a:ln>
              <a:noFill/>
            </a:ln>
            <a:effectLst/>
          </c:spPr>
          <c:invertIfNegative val="0"/>
          <c:cat>
            <c:strRef>
              <c:f>Sheet1!$B$1:$E$1</c:f>
              <c:strCache>
                <c:ptCount val="4"/>
                <c:pt idx="0">
                  <c:v>1st reading</c:v>
                </c:pt>
                <c:pt idx="1">
                  <c:v>Early 2nd reading</c:v>
                </c:pt>
                <c:pt idx="2">
                  <c:v>2nd reading</c:v>
                </c:pt>
                <c:pt idx="3">
                  <c:v>3rd reading (conciliation)</c:v>
                </c:pt>
              </c:strCache>
            </c:strRef>
          </c:cat>
          <c:val>
            <c:numRef>
              <c:f>Sheet1!$B$3:$E$3</c:f>
              <c:numCache>
                <c:formatCode>0%</c:formatCode>
                <c:ptCount val="4"/>
                <c:pt idx="0">
                  <c:v>0.72</c:v>
                </c:pt>
                <c:pt idx="1">
                  <c:v>0.1</c:v>
                </c:pt>
                <c:pt idx="2">
                  <c:v>0.13</c:v>
                </c:pt>
                <c:pt idx="3">
                  <c:v>0.05</c:v>
                </c:pt>
              </c:numCache>
            </c:numRef>
          </c:val>
          <c:extLst>
            <c:ext xmlns:c16="http://schemas.microsoft.com/office/drawing/2014/chart" uri="{C3380CC4-5D6E-409C-BE32-E72D297353CC}">
              <c16:uniqueId val="{00000001-EF2C-4760-BDB6-506B378FAAA3}"/>
            </c:ext>
          </c:extLst>
        </c:ser>
        <c:dLbls>
          <c:showLegendKey val="0"/>
          <c:showVal val="0"/>
          <c:showCatName val="0"/>
          <c:showSerName val="0"/>
          <c:showPercent val="0"/>
          <c:showBubbleSize val="0"/>
        </c:dLbls>
        <c:gapWidth val="219"/>
        <c:overlap val="-27"/>
        <c:axId val="201950672"/>
        <c:axId val="201951064"/>
      </c:barChart>
      <c:catAx>
        <c:axId val="20195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951064"/>
        <c:crosses val="autoZero"/>
        <c:auto val="1"/>
        <c:lblAlgn val="ctr"/>
        <c:lblOffset val="100"/>
        <c:noMultiLvlLbl val="0"/>
      </c:catAx>
      <c:valAx>
        <c:axId val="201951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95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3755D-557E-49C2-B65F-D93C0A225DDD}" type="datetimeFigureOut">
              <a:rPr lang="en-US" smtClean="0"/>
              <a:t>11/15/2019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7190E-8432-4E4E-BEF2-3947DE891B96}" type="slidenum">
              <a:rPr lang="en-US" smtClean="0"/>
              <a:t>‹#›</a:t>
            </a:fld>
            <a:endParaRPr lang="en-US"/>
          </a:p>
        </p:txBody>
      </p:sp>
    </p:spTree>
    <p:extLst>
      <p:ext uri="{BB962C8B-B14F-4D97-AF65-F5344CB8AC3E}">
        <p14:creationId xmlns:p14="http://schemas.microsoft.com/office/powerpoint/2010/main" val="47356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BBB703-9CF0-4E17-8F91-D368DDB0601A}" type="slidenum">
              <a:rPr lang="en-US" altLang="fr-FR" smtClean="0"/>
              <a:pPr/>
              <a:t>3</a:t>
            </a:fld>
            <a:endParaRPr lang="en-US" altLang="fr-F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fr-FR"/>
          </a:p>
        </p:txBody>
      </p:sp>
    </p:spTree>
    <p:extLst>
      <p:ext uri="{BB962C8B-B14F-4D97-AF65-F5344CB8AC3E}">
        <p14:creationId xmlns:p14="http://schemas.microsoft.com/office/powerpoint/2010/main" val="337533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BBB703-9CF0-4E17-8F91-D368DDB0601A}" type="slidenum">
              <a:rPr lang="en-US" altLang="fr-FR" smtClean="0"/>
              <a:pPr/>
              <a:t>4</a:t>
            </a:fld>
            <a:endParaRPr lang="en-US" altLang="fr-F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fr-FR"/>
          </a:p>
        </p:txBody>
      </p:sp>
    </p:spTree>
    <p:extLst>
      <p:ext uri="{BB962C8B-B14F-4D97-AF65-F5344CB8AC3E}">
        <p14:creationId xmlns:p14="http://schemas.microsoft.com/office/powerpoint/2010/main" val="249187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BBB703-9CF0-4E17-8F91-D368DDB0601A}" type="slidenum">
              <a:rPr lang="en-US" altLang="fr-FR" smtClean="0"/>
              <a:pPr/>
              <a:t>5</a:t>
            </a:fld>
            <a:endParaRPr lang="en-US" altLang="fr-F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fr-FR"/>
          </a:p>
        </p:txBody>
      </p:sp>
    </p:spTree>
    <p:extLst>
      <p:ext uri="{BB962C8B-B14F-4D97-AF65-F5344CB8AC3E}">
        <p14:creationId xmlns:p14="http://schemas.microsoft.com/office/powerpoint/2010/main" val="358905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1E700B27-DE4C-4B9E-BB11-B9027034A00F}" type="datetimeFigureOut">
              <a:rPr lang="en-US" smtClean="0"/>
              <a:pPr/>
              <a:t>11/15/2019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94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0DBE609-F3F2-45E6-BD6A-E03A8C86C1AE}" type="datetimeFigureOut">
              <a:rPr lang="en-US" smtClean="0"/>
              <a:t>11/15/2019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690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7A24AD68-089C-4467-A8F3-EA2BBCA6B44E}" type="datetimeFigureOut">
              <a:rPr lang="en-US" smtClean="0"/>
              <a:t>11/15/2019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3218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hu-HU"/>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00BBD1D-6811-4848-829E-C52259A00DDD}" type="slidenum">
              <a:rPr lang="en-GB" altLang="fr-FR"/>
              <a:pPr>
                <a:defRPr/>
              </a:pPr>
              <a:t>‹#›</a:t>
            </a:fld>
            <a:endParaRPr lang="en-GB" altLang="fr-FR"/>
          </a:p>
        </p:txBody>
      </p:sp>
    </p:spTree>
    <p:extLst>
      <p:ext uri="{BB962C8B-B14F-4D97-AF65-F5344CB8AC3E}">
        <p14:creationId xmlns:p14="http://schemas.microsoft.com/office/powerpoint/2010/main" val="226431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75C51FCE-E4BB-4680-8E50-3C0E348D2609}" type="datetimeFigureOut">
              <a:rPr lang="en-US" smtClean="0"/>
              <a:t>11/15/2019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690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11/15/2019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114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AB91FA40-626B-4CA1-85D0-7A9016E395BA}" type="datetimeFigureOut">
              <a:rPr lang="en-US" smtClean="0"/>
              <a:t>11/15/2019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35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C3F425EA-B9DC-48A7-991E-9A82573B1B21}" type="datetimeFigureOut">
              <a:rPr lang="en-US" smtClean="0"/>
              <a:t>11/15/2019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29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66CB97F8-6CEB-469B-AFCC-889F2A2B1D5A}" type="datetimeFigureOut">
              <a:rPr lang="en-US" smtClean="0"/>
              <a:t>11/15/2019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250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11/15/2019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084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t>11/15/2019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467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t>11/15/2019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593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D914D-B099-4142-A885-11F276715148}" type="datetimeFigureOut">
              <a:rPr lang="en-US" smtClean="0"/>
              <a:t>11/15/2019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883951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c.europa.eu/atwork/applying-eu-law/docs/annual_report_32/com_2015_329_en.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c.europa.eu/commission/2014-2019_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onsilium.europa.eu/en/council-eu/voting-system/voting-calculato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europarl.europa.eu/aboutparliament/hu/20150201PVL00004/Jogalkot%C3%A1si-jogk%C3%B6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uroparl.europa.eu/code/about/statistics_en.htm"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46628" y="1783959"/>
            <a:ext cx="4645250" cy="2889114"/>
          </a:xfrm>
        </p:spPr>
        <p:txBody>
          <a:bodyPr anchor="b">
            <a:normAutofit/>
          </a:bodyPr>
          <a:lstStyle/>
          <a:p>
            <a:pPr algn="l"/>
            <a:r>
              <a:rPr lang="en-US" sz="3800" b="1" i="1" u="sng" dirty="0">
                <a:solidFill>
                  <a:schemeClr val="bg1"/>
                </a:solidFill>
              </a:rPr>
              <a:t>Az EU </a:t>
            </a:r>
            <a:r>
              <a:rPr lang="en-US" sz="3800" b="1" i="1" u="sng" dirty="0" err="1">
                <a:solidFill>
                  <a:schemeClr val="bg1"/>
                </a:solidFill>
              </a:rPr>
              <a:t>Intézményrendszere</a:t>
            </a:r>
            <a:r>
              <a:rPr lang="en-US" sz="3800" b="1" i="1" u="sng" dirty="0">
                <a:solidFill>
                  <a:schemeClr val="bg1"/>
                </a:solidFill>
              </a:rPr>
              <a:t> II. </a:t>
            </a:r>
            <a:br>
              <a:rPr lang="en-US" sz="3800" b="1" i="1" u="sng" dirty="0">
                <a:solidFill>
                  <a:schemeClr val="bg1"/>
                </a:solidFill>
              </a:rPr>
            </a:br>
            <a:r>
              <a:rPr lang="en-US" sz="3800" b="1" i="1" u="sng" dirty="0" err="1">
                <a:solidFill>
                  <a:schemeClr val="bg1"/>
                </a:solidFill>
              </a:rPr>
              <a:t>INITB134</a:t>
            </a:r>
            <a:br>
              <a:rPr lang="en-US" sz="3800" b="1" i="1" u="sng" dirty="0">
                <a:solidFill>
                  <a:schemeClr val="bg1"/>
                </a:solidFill>
              </a:rPr>
            </a:br>
            <a:r>
              <a:rPr lang="en-US" sz="3800" b="1" i="1" u="sng" dirty="0">
                <a:solidFill>
                  <a:schemeClr val="bg1"/>
                </a:solidFill>
              </a:rPr>
              <a:t>Dr. Szirbik </a:t>
            </a:r>
            <a:r>
              <a:rPr lang="en-US" sz="3800" b="1" i="1" u="sng" dirty="0" err="1">
                <a:solidFill>
                  <a:schemeClr val="bg1"/>
                </a:solidFill>
              </a:rPr>
              <a:t>Miklós</a:t>
            </a:r>
            <a:r>
              <a:rPr lang="en-US" sz="3800" b="1" i="1" u="sng" dirty="0">
                <a:solidFill>
                  <a:schemeClr val="bg1"/>
                </a:solidFill>
              </a:rPr>
              <a:t>, LL.M.</a:t>
            </a:r>
            <a:br>
              <a:rPr lang="en-US" sz="3800" b="1" i="1" u="sng" dirty="0">
                <a:solidFill>
                  <a:schemeClr val="bg1"/>
                </a:solidFill>
              </a:rPr>
            </a:br>
            <a:r>
              <a:rPr lang="en-US" sz="3800" b="1" i="1" u="sng" dirty="0">
                <a:solidFill>
                  <a:schemeClr val="bg1"/>
                </a:solidFill>
              </a:rPr>
              <a:t>2019.10.18.</a:t>
            </a:r>
          </a:p>
        </p:txBody>
      </p:sp>
      <p:sp>
        <p:nvSpPr>
          <p:cNvPr id="3" name="Subtitle 2"/>
          <p:cNvSpPr>
            <a:spLocks noGrp="1"/>
          </p:cNvSpPr>
          <p:nvPr>
            <p:ph type="subTitle" idx="1"/>
          </p:nvPr>
        </p:nvSpPr>
        <p:spPr>
          <a:xfrm>
            <a:off x="6746627" y="4750893"/>
            <a:ext cx="4645250" cy="1147863"/>
          </a:xfrm>
        </p:spPr>
        <p:txBody>
          <a:bodyPr anchor="t">
            <a:normAutofit fontScale="92500" lnSpcReduction="20000"/>
          </a:bodyPr>
          <a:lstStyle/>
          <a:p>
            <a:pPr algn="l"/>
            <a:r>
              <a:rPr lang="fr-FR" sz="2000" dirty="0">
                <a:solidFill>
                  <a:schemeClr val="bg1"/>
                </a:solidFill>
              </a:rPr>
              <a:t>A) EU </a:t>
            </a:r>
            <a:r>
              <a:rPr lang="fr-FR" sz="2000" dirty="0" err="1">
                <a:solidFill>
                  <a:schemeClr val="bg1"/>
                </a:solidFill>
              </a:rPr>
              <a:t>Döntéshozatal</a:t>
            </a:r>
            <a:r>
              <a:rPr lang="fr-FR" sz="2000" dirty="0">
                <a:solidFill>
                  <a:schemeClr val="bg1"/>
                </a:solidFill>
              </a:rPr>
              <a:t> </a:t>
            </a:r>
            <a:r>
              <a:rPr lang="fr-FR" sz="2000" dirty="0" err="1">
                <a:solidFill>
                  <a:schemeClr val="bg1"/>
                </a:solidFill>
              </a:rPr>
              <a:t>részletei</a:t>
            </a:r>
            <a:r>
              <a:rPr lang="fr-FR" sz="2000" dirty="0">
                <a:solidFill>
                  <a:schemeClr val="bg1"/>
                </a:solidFill>
              </a:rPr>
              <a:t>, B) </a:t>
            </a:r>
            <a:r>
              <a:rPr lang="fr-FR" sz="2000" dirty="0" err="1">
                <a:solidFill>
                  <a:schemeClr val="bg1"/>
                </a:solidFill>
              </a:rPr>
              <a:t>Tagállami</a:t>
            </a:r>
            <a:r>
              <a:rPr lang="fr-FR" sz="2000" dirty="0">
                <a:solidFill>
                  <a:schemeClr val="bg1"/>
                </a:solidFill>
              </a:rPr>
              <a:t> </a:t>
            </a:r>
            <a:r>
              <a:rPr lang="fr-FR" sz="2000" dirty="0" err="1">
                <a:solidFill>
                  <a:schemeClr val="bg1"/>
                </a:solidFill>
              </a:rPr>
              <a:t>végrehajtás</a:t>
            </a:r>
            <a:r>
              <a:rPr lang="fr-FR" sz="2000" dirty="0">
                <a:solidFill>
                  <a:schemeClr val="bg1"/>
                </a:solidFill>
              </a:rPr>
              <a:t> </a:t>
            </a:r>
            <a:r>
              <a:rPr lang="fr-FR" sz="2000" dirty="0" err="1">
                <a:solidFill>
                  <a:schemeClr val="bg1"/>
                </a:solidFill>
              </a:rPr>
              <a:t>statisztikái</a:t>
            </a:r>
            <a:r>
              <a:rPr lang="fr-FR" sz="2000" dirty="0">
                <a:solidFill>
                  <a:schemeClr val="bg1"/>
                </a:solidFill>
              </a:rPr>
              <a:t>, C) </a:t>
            </a:r>
            <a:r>
              <a:rPr lang="fr-FR" sz="2000" dirty="0" err="1">
                <a:solidFill>
                  <a:schemeClr val="bg1"/>
                </a:solidFill>
              </a:rPr>
              <a:t>EuB</a:t>
            </a:r>
            <a:r>
              <a:rPr lang="fr-FR" sz="2000" dirty="0">
                <a:solidFill>
                  <a:schemeClr val="bg1"/>
                </a:solidFill>
              </a:rPr>
              <a:t> </a:t>
            </a:r>
            <a:r>
              <a:rPr lang="fr-FR" sz="2000" dirty="0" err="1">
                <a:solidFill>
                  <a:schemeClr val="bg1"/>
                </a:solidFill>
              </a:rPr>
              <a:t>itélkezési</a:t>
            </a:r>
            <a:r>
              <a:rPr lang="fr-FR" sz="2000" dirty="0">
                <a:solidFill>
                  <a:schemeClr val="bg1"/>
                </a:solidFill>
              </a:rPr>
              <a:t> </a:t>
            </a:r>
            <a:r>
              <a:rPr lang="fr-FR" sz="2000" dirty="0" err="1">
                <a:solidFill>
                  <a:schemeClr val="bg1"/>
                </a:solidFill>
              </a:rPr>
              <a:t>gyakorlata</a:t>
            </a:r>
            <a:r>
              <a:rPr lang="fr-FR" sz="2000" dirty="0">
                <a:solidFill>
                  <a:schemeClr val="bg1"/>
                </a:solidFill>
              </a:rPr>
              <a:t>, D) </a:t>
            </a:r>
            <a:r>
              <a:rPr lang="fr-FR" sz="2000" dirty="0" err="1">
                <a:solidFill>
                  <a:schemeClr val="bg1"/>
                </a:solidFill>
              </a:rPr>
              <a:t>Aapjogok</a:t>
            </a:r>
            <a:r>
              <a:rPr lang="fr-FR" sz="2000" dirty="0">
                <a:solidFill>
                  <a:schemeClr val="bg1"/>
                </a:solidFill>
              </a:rPr>
              <a:t> </a:t>
            </a:r>
            <a:r>
              <a:rPr lang="fr-FR" sz="2000" dirty="0" err="1">
                <a:solidFill>
                  <a:schemeClr val="bg1"/>
                </a:solidFill>
              </a:rPr>
              <a:t>védelmánek</a:t>
            </a:r>
            <a:r>
              <a:rPr lang="fr-FR" sz="2000" dirty="0">
                <a:solidFill>
                  <a:schemeClr val="bg1"/>
                </a:solidFill>
              </a:rPr>
              <a:t> </a:t>
            </a:r>
            <a:r>
              <a:rPr lang="fr-FR" sz="2000" dirty="0" err="1">
                <a:solidFill>
                  <a:schemeClr val="bg1"/>
                </a:solidFill>
              </a:rPr>
              <a:t>kialakulása</a:t>
            </a:r>
            <a:r>
              <a:rPr lang="fr-FR" sz="2000" dirty="0">
                <a:solidFill>
                  <a:schemeClr val="bg1"/>
                </a:solidFill>
              </a:rPr>
              <a:t> (</a:t>
            </a:r>
            <a:r>
              <a:rPr lang="fr-FR" sz="2000" dirty="0" err="1">
                <a:solidFill>
                  <a:schemeClr val="bg1"/>
                </a:solidFill>
              </a:rPr>
              <a:t>példa</a:t>
            </a:r>
            <a:r>
              <a:rPr lang="fr-FR" sz="2000" dirty="0">
                <a:solidFill>
                  <a:schemeClr val="bg1"/>
                </a:solidFill>
              </a:rPr>
              <a:t> a </a:t>
            </a:r>
            <a:r>
              <a:rPr lang="fr-FR" sz="2000" dirty="0" err="1">
                <a:solidFill>
                  <a:schemeClr val="bg1"/>
                </a:solidFill>
              </a:rPr>
              <a:t>döntéshozatal</a:t>
            </a:r>
            <a:r>
              <a:rPr lang="fr-FR" sz="2000" dirty="0">
                <a:solidFill>
                  <a:schemeClr val="bg1"/>
                </a:solidFill>
              </a:rPr>
              <a:t> </a:t>
            </a:r>
            <a:r>
              <a:rPr lang="fr-FR" sz="2000" dirty="0" err="1">
                <a:solidFill>
                  <a:schemeClr val="bg1"/>
                </a:solidFill>
              </a:rPr>
              <a:t>sokoldalúságára</a:t>
            </a:r>
            <a:r>
              <a:rPr lang="fr-FR" sz="2000" dirty="0">
                <a:solidFill>
                  <a:schemeClr val="bg1"/>
                </a:solidFill>
              </a:rPr>
              <a:t>)</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1B74507-9AD0-4E23-8A1B-C48C28152F71}"/>
              </a:ext>
            </a:extLst>
          </p:cNvPr>
          <p:cNvPicPr>
            <a:picLocks noChangeAspect="1"/>
          </p:cNvPicPr>
          <p:nvPr/>
        </p:nvPicPr>
        <p:blipFill>
          <a:blip r:embed="rId2"/>
          <a:stretch>
            <a:fillRect/>
          </a:stretch>
        </p:blipFill>
        <p:spPr>
          <a:xfrm>
            <a:off x="419382" y="1753192"/>
            <a:ext cx="4047843" cy="1983444"/>
          </a:xfrm>
          <a:prstGeom prst="rect">
            <a:avLst/>
          </a:prstGeom>
        </p:spPr>
      </p:pic>
    </p:spTree>
    <p:extLst>
      <p:ext uri="{BB962C8B-B14F-4D97-AF65-F5344CB8AC3E}">
        <p14:creationId xmlns:p14="http://schemas.microsoft.com/office/powerpoint/2010/main" val="1253734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86407" y="270589"/>
            <a:ext cx="10105053" cy="1362268"/>
          </a:xfrm>
        </p:spPr>
        <p:txBody>
          <a:bodyPr>
            <a:normAutofit fontScale="90000"/>
          </a:bodyPr>
          <a:lstStyle/>
          <a:p>
            <a:r>
              <a:rPr lang="hu-HU" altLang="fr-FR" sz="4000" dirty="0"/>
              <a:t>Tagállami jogalkalmazás: kötelezettségszegési eljárások (közel 2000 irányelvre vonatkozóan)</a:t>
            </a:r>
            <a:br>
              <a:rPr lang="hu-HU" altLang="fr-FR" sz="1400" dirty="0"/>
            </a:br>
            <a:r>
              <a:rPr lang="hu-HU" altLang="fr-FR" sz="1400" dirty="0"/>
              <a:t>Forrás: Európai Bizottság: </a:t>
            </a:r>
            <a:r>
              <a:rPr lang="en-US" altLang="fr-FR" sz="1400" dirty="0">
                <a:hlinkClick r:id="rId2"/>
              </a:rPr>
              <a:t>http://ec.europa.eu/atwork/applying-eu-law/docs/annual_report_32/com_2015_329_en.pdf</a:t>
            </a:r>
            <a:endParaRPr lang="fr-FR" altLang="fr-FR" sz="1400" dirty="0"/>
          </a:p>
        </p:txBody>
      </p:sp>
      <p:pic>
        <p:nvPicPr>
          <p:cNvPr id="1024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36899" y="2133309"/>
            <a:ext cx="5848414" cy="4273626"/>
          </a:xfrm>
        </p:spPr>
      </p:pic>
      <p:pic>
        <p:nvPicPr>
          <p:cNvPr id="1024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5755" y="2133309"/>
            <a:ext cx="4750188" cy="427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93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802433" y="381000"/>
            <a:ext cx="9560767" cy="914400"/>
          </a:xfrm>
        </p:spPr>
        <p:txBody>
          <a:bodyPr/>
          <a:lstStyle/>
          <a:p>
            <a:pPr eaLnBrk="1" hangingPunct="1"/>
            <a:r>
              <a:rPr lang="hu-HU" altLang="fr-FR" sz="4000" dirty="0"/>
              <a:t>Európai Tanács</a:t>
            </a:r>
            <a:endParaRPr lang="en-GB" altLang="fr-FR" sz="4000" dirty="0"/>
          </a:p>
        </p:txBody>
      </p:sp>
      <p:sp>
        <p:nvSpPr>
          <p:cNvPr id="268291" name="Rectangle 3"/>
          <p:cNvSpPr>
            <a:spLocks noGrp="1" noChangeArrowheads="1"/>
          </p:cNvSpPr>
          <p:nvPr>
            <p:ph type="body" idx="1"/>
          </p:nvPr>
        </p:nvSpPr>
        <p:spPr>
          <a:xfrm>
            <a:off x="802433" y="1427584"/>
            <a:ext cx="11010122" cy="5271796"/>
          </a:xfrm>
        </p:spPr>
        <p:txBody>
          <a:bodyPr>
            <a:normAutofit fontScale="85000" lnSpcReduction="20000"/>
          </a:bodyPr>
          <a:lstStyle/>
          <a:p>
            <a:pPr eaLnBrk="1" hangingPunct="1">
              <a:lnSpc>
                <a:spcPct val="90000"/>
              </a:lnSpc>
            </a:pPr>
            <a:r>
              <a:rPr lang="en-GB" altLang="fr-FR" sz="2400" dirty="0"/>
              <a:t>1974</a:t>
            </a:r>
            <a:r>
              <a:rPr lang="hu-HU" altLang="fr-FR" sz="2400" dirty="0"/>
              <a:t> óta létezik, ma minimum 4 csúcsértekezlet/év</a:t>
            </a:r>
            <a:endParaRPr lang="en-GB" altLang="fr-FR" sz="2400" dirty="0"/>
          </a:p>
          <a:p>
            <a:pPr eaLnBrk="1" hangingPunct="1">
              <a:lnSpc>
                <a:spcPct val="90000"/>
              </a:lnSpc>
            </a:pPr>
            <a:r>
              <a:rPr lang="hu-HU" altLang="fr-FR" sz="2400" dirty="0"/>
              <a:t>Összetétele:</a:t>
            </a:r>
            <a:r>
              <a:rPr lang="en-GB" altLang="fr-FR" sz="2400" dirty="0"/>
              <a:t> </a:t>
            </a:r>
          </a:p>
          <a:p>
            <a:pPr lvl="1" eaLnBrk="1" hangingPunct="1">
              <a:lnSpc>
                <a:spcPct val="90000"/>
              </a:lnSpc>
            </a:pPr>
            <a:r>
              <a:rPr lang="hu-HU" altLang="fr-FR" sz="2000" dirty="0"/>
              <a:t>állam- vagy kormányfők</a:t>
            </a:r>
            <a:endParaRPr lang="en-GB" altLang="fr-FR" sz="2000" dirty="0"/>
          </a:p>
          <a:p>
            <a:pPr lvl="1" eaLnBrk="1" hangingPunct="1">
              <a:lnSpc>
                <a:spcPct val="90000"/>
              </a:lnSpc>
            </a:pPr>
            <a:r>
              <a:rPr lang="hu-HU" altLang="fr-FR" sz="2000" dirty="0"/>
              <a:t>az Európai Bizottság elnöke</a:t>
            </a:r>
          </a:p>
          <a:p>
            <a:pPr lvl="1" eaLnBrk="1" hangingPunct="1">
              <a:lnSpc>
                <a:spcPct val="90000"/>
              </a:lnSpc>
            </a:pPr>
            <a:r>
              <a:rPr lang="hu-HU" altLang="fr-FR" sz="2000" dirty="0" err="1"/>
              <a:t>Kül-</a:t>
            </a:r>
            <a:r>
              <a:rPr lang="hu-HU" altLang="fr-FR" sz="2000" dirty="0"/>
              <a:t> és Biztonságpolitikai Főképviselő</a:t>
            </a:r>
            <a:endParaRPr lang="en-GB" altLang="fr-FR" sz="2000" dirty="0"/>
          </a:p>
          <a:p>
            <a:pPr eaLnBrk="1" hangingPunct="1">
              <a:lnSpc>
                <a:spcPct val="90000"/>
              </a:lnSpc>
            </a:pPr>
            <a:r>
              <a:rPr lang="hu-HU" altLang="fr-FR" sz="2400" dirty="0"/>
              <a:t>Elnökség</a:t>
            </a:r>
            <a:r>
              <a:rPr lang="en-US" altLang="fr-FR" sz="2400" dirty="0"/>
              <a:t>: </a:t>
            </a:r>
          </a:p>
          <a:p>
            <a:pPr lvl="1" eaLnBrk="1" hangingPunct="1">
              <a:lnSpc>
                <a:spcPct val="90000"/>
              </a:lnSpc>
            </a:pPr>
            <a:r>
              <a:rPr lang="hu-HU" altLang="fr-FR" sz="2000" dirty="0"/>
              <a:t>korábban rotációs elnökség</a:t>
            </a:r>
            <a:endParaRPr lang="en-US" altLang="fr-FR" sz="2000" dirty="0"/>
          </a:p>
          <a:p>
            <a:pPr lvl="1" eaLnBrk="1" hangingPunct="1">
              <a:lnSpc>
                <a:spcPct val="90000"/>
              </a:lnSpc>
            </a:pPr>
            <a:r>
              <a:rPr lang="hu-HU" altLang="fr-FR" sz="2000" dirty="0"/>
              <a:t>a Lisszaboni Szerződés óta állandó elnök</a:t>
            </a:r>
          </a:p>
          <a:p>
            <a:pPr lvl="1" eaLnBrk="1" hangingPunct="1">
              <a:lnSpc>
                <a:spcPct val="90000"/>
              </a:lnSpc>
            </a:pPr>
            <a:r>
              <a:rPr lang="hu-HU" altLang="fr-FR" sz="2000" dirty="0"/>
              <a:t>jelenleg: Donald </a:t>
            </a:r>
            <a:r>
              <a:rPr lang="hu-HU" altLang="fr-FR" sz="2000" dirty="0" err="1"/>
              <a:t>Tusk</a:t>
            </a:r>
            <a:r>
              <a:rPr lang="hu-HU" altLang="fr-FR" sz="2000" dirty="0"/>
              <a:t> (elődje: H. Van </a:t>
            </a:r>
            <a:r>
              <a:rPr lang="hu-HU" altLang="fr-FR" sz="2000" dirty="0" err="1"/>
              <a:t>Rompuy</a:t>
            </a:r>
            <a:r>
              <a:rPr lang="hu-HU" altLang="fr-FR" sz="2000" dirty="0"/>
              <a:t>)</a:t>
            </a:r>
            <a:endParaRPr lang="en-GB" altLang="fr-FR" sz="2000" dirty="0"/>
          </a:p>
          <a:p>
            <a:pPr eaLnBrk="1" hangingPunct="1">
              <a:lnSpc>
                <a:spcPct val="90000"/>
              </a:lnSpc>
            </a:pPr>
            <a:r>
              <a:rPr lang="hu-HU" altLang="fr-FR" sz="2400" dirty="0" err="1"/>
              <a:t>EiT</a:t>
            </a:r>
            <a:r>
              <a:rPr lang="hu-HU" altLang="fr-FR" sz="2400" dirty="0"/>
              <a:t> feladata</a:t>
            </a:r>
            <a:r>
              <a:rPr lang="en-GB" altLang="fr-FR" sz="2400" dirty="0"/>
              <a:t>: </a:t>
            </a:r>
            <a:r>
              <a:rPr lang="hu-HU" altLang="fr-FR" sz="2400" dirty="0"/>
              <a:t> </a:t>
            </a:r>
            <a:endParaRPr lang="en-GB" altLang="fr-FR" sz="2400" dirty="0"/>
          </a:p>
          <a:p>
            <a:pPr lvl="1" eaLnBrk="1" hangingPunct="1">
              <a:lnSpc>
                <a:spcPct val="90000"/>
              </a:lnSpc>
            </a:pPr>
            <a:r>
              <a:rPr lang="hu-HU" altLang="fr-FR" sz="2000" dirty="0"/>
              <a:t>döntés integrációs stratégiai kérdésekben</a:t>
            </a:r>
            <a:endParaRPr lang="en-GB" altLang="fr-FR" sz="2000" dirty="0"/>
          </a:p>
          <a:p>
            <a:pPr lvl="1" eaLnBrk="1" hangingPunct="1">
              <a:lnSpc>
                <a:spcPct val="90000"/>
              </a:lnSpc>
            </a:pPr>
            <a:r>
              <a:rPr lang="hu-HU" altLang="fr-FR" sz="2000" dirty="0"/>
              <a:t>A „Szerződések gazdái”</a:t>
            </a:r>
            <a:endParaRPr lang="en-GB" altLang="fr-FR" sz="2000" dirty="0"/>
          </a:p>
          <a:p>
            <a:pPr eaLnBrk="1" hangingPunct="1">
              <a:lnSpc>
                <a:spcPct val="90000"/>
              </a:lnSpc>
            </a:pPr>
            <a:r>
              <a:rPr lang="hu-HU" altLang="fr-FR" sz="2400" dirty="0" err="1"/>
              <a:t>EiT-tanácskozások</a:t>
            </a:r>
            <a:r>
              <a:rPr lang="hu-HU" altLang="fr-FR" sz="2400" dirty="0"/>
              <a:t> végeredménye: konszenzus alapú Következtetések</a:t>
            </a:r>
          </a:p>
          <a:p>
            <a:pPr eaLnBrk="1" hangingPunct="1">
              <a:lnSpc>
                <a:spcPct val="90000"/>
              </a:lnSpc>
            </a:pPr>
            <a:r>
              <a:rPr lang="hu-HU" altLang="fr-FR" sz="2400" dirty="0"/>
              <a:t>Egy </a:t>
            </a:r>
            <a:r>
              <a:rPr lang="hu-HU" altLang="fr-FR" sz="2400" dirty="0" err="1"/>
              <a:t>EiT</a:t>
            </a:r>
            <a:r>
              <a:rPr lang="hu-HU" altLang="fr-FR" sz="2400" dirty="0"/>
              <a:t> tipikus napirendje:</a:t>
            </a:r>
          </a:p>
          <a:p>
            <a:pPr lvl="1"/>
            <a:r>
              <a:rPr lang="hu-HU" altLang="fr-FR" sz="2000" dirty="0"/>
              <a:t>gazdasági, pénzügyi, szociális kérdések</a:t>
            </a:r>
          </a:p>
          <a:p>
            <a:pPr lvl="1"/>
            <a:r>
              <a:rPr lang="hu-HU" altLang="fr-FR" sz="2000" dirty="0"/>
              <a:t>környezetvédelem, éghajlatváltozás, fenntarthatóság</a:t>
            </a:r>
          </a:p>
          <a:p>
            <a:pPr lvl="1"/>
            <a:r>
              <a:rPr lang="hu-HU" altLang="fr-FR" sz="2000" dirty="0"/>
              <a:t>külkapcsolatok, kibővülés (</a:t>
            </a:r>
            <a:r>
              <a:rPr lang="hu-HU" altLang="fr-FR" sz="2000" dirty="0" err="1"/>
              <a:t>Brexit</a:t>
            </a:r>
            <a:r>
              <a:rPr lang="hu-HU" altLang="fr-FR" sz="2000" dirty="0"/>
              <a:t>)</a:t>
            </a:r>
          </a:p>
          <a:p>
            <a:pPr lvl="1"/>
            <a:r>
              <a:rPr lang="hu-HU" altLang="fr-FR" sz="2000" dirty="0"/>
              <a:t>egyéb: manapság a migráció</a:t>
            </a:r>
            <a:endParaRPr lang="en-GB" altLang="fr-FR" sz="2400" dirty="0"/>
          </a:p>
        </p:txBody>
      </p:sp>
      <p:pic>
        <p:nvPicPr>
          <p:cNvPr id="2" name="Picture 1"/>
          <p:cNvPicPr>
            <a:picLocks noChangeAspect="1"/>
          </p:cNvPicPr>
          <p:nvPr/>
        </p:nvPicPr>
        <p:blipFill>
          <a:blip r:embed="rId2"/>
          <a:stretch>
            <a:fillRect/>
          </a:stretch>
        </p:blipFill>
        <p:spPr>
          <a:xfrm>
            <a:off x="9696173" y="1710116"/>
            <a:ext cx="1804227" cy="2530214"/>
          </a:xfrm>
          <a:prstGeom prst="rect">
            <a:avLst/>
          </a:prstGeom>
        </p:spPr>
      </p:pic>
      <p:pic>
        <p:nvPicPr>
          <p:cNvPr id="3" name="Picture 2"/>
          <p:cNvPicPr>
            <a:picLocks noChangeAspect="1"/>
          </p:cNvPicPr>
          <p:nvPr/>
        </p:nvPicPr>
        <p:blipFill>
          <a:blip r:embed="rId3"/>
          <a:stretch>
            <a:fillRect/>
          </a:stretch>
        </p:blipFill>
        <p:spPr>
          <a:xfrm>
            <a:off x="6790641" y="2746681"/>
            <a:ext cx="2182557" cy="1493649"/>
          </a:xfrm>
          <a:prstGeom prst="rect">
            <a:avLst/>
          </a:prstGeom>
        </p:spPr>
      </p:pic>
      <p:pic>
        <p:nvPicPr>
          <p:cNvPr id="4" name="Picture 3"/>
          <p:cNvPicPr>
            <a:picLocks noChangeAspect="1"/>
          </p:cNvPicPr>
          <p:nvPr/>
        </p:nvPicPr>
        <p:blipFill>
          <a:blip r:embed="rId4"/>
          <a:stretch>
            <a:fillRect/>
          </a:stretch>
        </p:blipFill>
        <p:spPr>
          <a:xfrm>
            <a:off x="8709435" y="4779947"/>
            <a:ext cx="3307529" cy="1849453"/>
          </a:xfrm>
          <a:prstGeom prst="rect">
            <a:avLst/>
          </a:prstGeom>
        </p:spPr>
      </p:pic>
    </p:spTree>
    <p:extLst>
      <p:ext uri="{BB962C8B-B14F-4D97-AF65-F5344CB8AC3E}">
        <p14:creationId xmlns:p14="http://schemas.microsoft.com/office/powerpoint/2010/main" val="274333530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8290"/>
                                        </p:tgtEl>
                                        <p:attrNameLst>
                                          <p:attrName>style.visibility</p:attrName>
                                        </p:attrNameLst>
                                      </p:cBhvr>
                                      <p:to>
                                        <p:strVal val="visible"/>
                                      </p:to>
                                    </p:set>
                                    <p:anim calcmode="lin" valueType="num">
                                      <p:cBhvr>
                                        <p:cTn id="7" dur="1000" fill="hold"/>
                                        <p:tgtEl>
                                          <p:spTgt spid="268290"/>
                                        </p:tgtEl>
                                        <p:attrNameLst>
                                          <p:attrName>ppt_x</p:attrName>
                                        </p:attrNameLst>
                                      </p:cBhvr>
                                      <p:tavLst>
                                        <p:tav tm="0">
                                          <p:val>
                                            <p:strVal val="#ppt_x-.2"/>
                                          </p:val>
                                        </p:tav>
                                        <p:tav tm="100000">
                                          <p:val>
                                            <p:strVal val="#ppt_x"/>
                                          </p:val>
                                        </p:tav>
                                      </p:tavLst>
                                    </p:anim>
                                    <p:anim calcmode="lin" valueType="num">
                                      <p:cBhvr>
                                        <p:cTn id="8" dur="1000" fill="hold"/>
                                        <p:tgtEl>
                                          <p:spTgt spid="2682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82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68291">
                                            <p:txEl>
                                              <p:pRg st="0" end="0"/>
                                            </p:txEl>
                                          </p:spTgt>
                                        </p:tgtEl>
                                        <p:attrNameLst>
                                          <p:attrName>style.visibility</p:attrName>
                                        </p:attrNameLst>
                                      </p:cBhvr>
                                      <p:to>
                                        <p:strVal val="visible"/>
                                      </p:to>
                                    </p:set>
                                    <p:animEffect transition="in" filter="fade">
                                      <p:cBhvr>
                                        <p:cTn id="14" dur="500"/>
                                        <p:tgtEl>
                                          <p:spTgt spid="268291">
                                            <p:txEl>
                                              <p:pRg st="0" end="0"/>
                                            </p:txEl>
                                          </p:spTgt>
                                        </p:tgtEl>
                                      </p:cBhvr>
                                    </p:animEffect>
                                    <p:anim calcmode="lin" valueType="num">
                                      <p:cBhvr>
                                        <p:cTn id="15" dur="500" fill="hold"/>
                                        <p:tgtEl>
                                          <p:spTgt spid="26829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829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68291">
                                            <p:txEl>
                                              <p:pRg st="1" end="1"/>
                                            </p:txEl>
                                          </p:spTgt>
                                        </p:tgtEl>
                                        <p:attrNameLst>
                                          <p:attrName>style.visibility</p:attrName>
                                        </p:attrNameLst>
                                      </p:cBhvr>
                                      <p:to>
                                        <p:strVal val="visible"/>
                                      </p:to>
                                    </p:set>
                                    <p:animEffect transition="in" filter="fade">
                                      <p:cBhvr>
                                        <p:cTn id="21" dur="500"/>
                                        <p:tgtEl>
                                          <p:spTgt spid="268291">
                                            <p:txEl>
                                              <p:pRg st="1" end="1"/>
                                            </p:txEl>
                                          </p:spTgt>
                                        </p:tgtEl>
                                      </p:cBhvr>
                                    </p:animEffect>
                                    <p:anim calcmode="lin" valueType="num">
                                      <p:cBhvr>
                                        <p:cTn id="22" dur="500" fill="hold"/>
                                        <p:tgtEl>
                                          <p:spTgt spid="26829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6829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68291">
                                            <p:txEl>
                                              <p:pRg st="2" end="2"/>
                                            </p:txEl>
                                          </p:spTgt>
                                        </p:tgtEl>
                                        <p:attrNameLst>
                                          <p:attrName>style.visibility</p:attrName>
                                        </p:attrNameLst>
                                      </p:cBhvr>
                                      <p:to>
                                        <p:strVal val="visible"/>
                                      </p:to>
                                    </p:set>
                                    <p:animEffect transition="in" filter="fade">
                                      <p:cBhvr>
                                        <p:cTn id="28" dur="500"/>
                                        <p:tgtEl>
                                          <p:spTgt spid="268291">
                                            <p:txEl>
                                              <p:pRg st="2" end="2"/>
                                            </p:txEl>
                                          </p:spTgt>
                                        </p:tgtEl>
                                      </p:cBhvr>
                                    </p:animEffect>
                                    <p:anim calcmode="lin" valueType="num">
                                      <p:cBhvr>
                                        <p:cTn id="29" dur="500" fill="hold"/>
                                        <p:tgtEl>
                                          <p:spTgt spid="26829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6829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68291">
                                            <p:txEl>
                                              <p:pRg st="3" end="3"/>
                                            </p:txEl>
                                          </p:spTgt>
                                        </p:tgtEl>
                                        <p:attrNameLst>
                                          <p:attrName>style.visibility</p:attrName>
                                        </p:attrNameLst>
                                      </p:cBhvr>
                                      <p:to>
                                        <p:strVal val="visible"/>
                                      </p:to>
                                    </p:set>
                                    <p:animEffect transition="in" filter="fade">
                                      <p:cBhvr>
                                        <p:cTn id="35" dur="500"/>
                                        <p:tgtEl>
                                          <p:spTgt spid="268291">
                                            <p:txEl>
                                              <p:pRg st="3" end="3"/>
                                            </p:txEl>
                                          </p:spTgt>
                                        </p:tgtEl>
                                      </p:cBhvr>
                                    </p:animEffect>
                                    <p:anim calcmode="lin" valueType="num">
                                      <p:cBhvr>
                                        <p:cTn id="36" dur="500" fill="hold"/>
                                        <p:tgtEl>
                                          <p:spTgt spid="26829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6829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68291">
                                            <p:txEl>
                                              <p:pRg st="4" end="4"/>
                                            </p:txEl>
                                          </p:spTgt>
                                        </p:tgtEl>
                                        <p:attrNameLst>
                                          <p:attrName>style.visibility</p:attrName>
                                        </p:attrNameLst>
                                      </p:cBhvr>
                                      <p:to>
                                        <p:strVal val="visible"/>
                                      </p:to>
                                    </p:set>
                                    <p:animEffect transition="in" filter="fade">
                                      <p:cBhvr>
                                        <p:cTn id="42" dur="500"/>
                                        <p:tgtEl>
                                          <p:spTgt spid="268291">
                                            <p:txEl>
                                              <p:pRg st="4" end="4"/>
                                            </p:txEl>
                                          </p:spTgt>
                                        </p:tgtEl>
                                      </p:cBhvr>
                                    </p:animEffect>
                                    <p:anim calcmode="lin" valueType="num">
                                      <p:cBhvr>
                                        <p:cTn id="43" dur="500" fill="hold"/>
                                        <p:tgtEl>
                                          <p:spTgt spid="26829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6829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68291">
                                            <p:txEl>
                                              <p:pRg st="5" end="5"/>
                                            </p:txEl>
                                          </p:spTgt>
                                        </p:tgtEl>
                                        <p:attrNameLst>
                                          <p:attrName>style.visibility</p:attrName>
                                        </p:attrNameLst>
                                      </p:cBhvr>
                                      <p:to>
                                        <p:strVal val="visible"/>
                                      </p:to>
                                    </p:set>
                                    <p:animEffect transition="in" filter="fade">
                                      <p:cBhvr>
                                        <p:cTn id="49" dur="500"/>
                                        <p:tgtEl>
                                          <p:spTgt spid="268291">
                                            <p:txEl>
                                              <p:pRg st="5" end="5"/>
                                            </p:txEl>
                                          </p:spTgt>
                                        </p:tgtEl>
                                      </p:cBhvr>
                                    </p:animEffect>
                                    <p:anim calcmode="lin" valueType="num">
                                      <p:cBhvr>
                                        <p:cTn id="50" dur="500" fill="hold"/>
                                        <p:tgtEl>
                                          <p:spTgt spid="268291">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26829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268291">
                                            <p:txEl>
                                              <p:pRg st="6" end="6"/>
                                            </p:txEl>
                                          </p:spTgt>
                                        </p:tgtEl>
                                        <p:attrNameLst>
                                          <p:attrName>style.visibility</p:attrName>
                                        </p:attrNameLst>
                                      </p:cBhvr>
                                      <p:to>
                                        <p:strVal val="visible"/>
                                      </p:to>
                                    </p:set>
                                    <p:animEffect transition="in" filter="fade">
                                      <p:cBhvr>
                                        <p:cTn id="56" dur="500"/>
                                        <p:tgtEl>
                                          <p:spTgt spid="268291">
                                            <p:txEl>
                                              <p:pRg st="6" end="6"/>
                                            </p:txEl>
                                          </p:spTgt>
                                        </p:tgtEl>
                                      </p:cBhvr>
                                    </p:animEffect>
                                    <p:anim calcmode="lin" valueType="num">
                                      <p:cBhvr>
                                        <p:cTn id="57" dur="500" fill="hold"/>
                                        <p:tgtEl>
                                          <p:spTgt spid="268291">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26829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268291">
                                            <p:txEl>
                                              <p:pRg st="7" end="7"/>
                                            </p:txEl>
                                          </p:spTgt>
                                        </p:tgtEl>
                                        <p:attrNameLst>
                                          <p:attrName>style.visibility</p:attrName>
                                        </p:attrNameLst>
                                      </p:cBhvr>
                                      <p:to>
                                        <p:strVal val="visible"/>
                                      </p:to>
                                    </p:set>
                                    <p:animEffect transition="in" filter="fade">
                                      <p:cBhvr>
                                        <p:cTn id="63" dur="500"/>
                                        <p:tgtEl>
                                          <p:spTgt spid="268291">
                                            <p:txEl>
                                              <p:pRg st="7" end="7"/>
                                            </p:txEl>
                                          </p:spTgt>
                                        </p:tgtEl>
                                      </p:cBhvr>
                                    </p:animEffect>
                                    <p:anim calcmode="lin" valueType="num">
                                      <p:cBhvr>
                                        <p:cTn id="64" dur="500" fill="hold"/>
                                        <p:tgtEl>
                                          <p:spTgt spid="268291">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268291">
                                            <p:txEl>
                                              <p:pRg st="7" end="7"/>
                                            </p:txEl>
                                          </p:spTgt>
                                        </p:tgtEl>
                                        <p:attrNameLst>
                                          <p:attrName>ppt_y</p:attrName>
                                        </p:attrNameLst>
                                      </p:cBhvr>
                                      <p:tavLst>
                                        <p:tav tm="0">
                                          <p:val>
                                            <p:strVal val="#ppt_y+.05"/>
                                          </p:val>
                                        </p:tav>
                                        <p:tav tm="100000">
                                          <p:val>
                                            <p:strVal val="#ppt_y"/>
                                          </p:val>
                                        </p:tav>
                                      </p:tavLst>
                                    </p:anim>
                                  </p:childTnLst>
                                </p:cTn>
                              </p:par>
                              <p:par>
                                <p:cTn id="66" presetID="44" presetClass="entr" presetSubtype="0" fill="hold" grpId="0" nodeType="withEffect">
                                  <p:stCondLst>
                                    <p:cond delay="0"/>
                                  </p:stCondLst>
                                  <p:childTnLst>
                                    <p:set>
                                      <p:cBhvr>
                                        <p:cTn id="67" dur="1" fill="hold">
                                          <p:stCondLst>
                                            <p:cond delay="0"/>
                                          </p:stCondLst>
                                        </p:cTn>
                                        <p:tgtEl>
                                          <p:spTgt spid="268291">
                                            <p:txEl>
                                              <p:pRg st="8" end="8"/>
                                            </p:txEl>
                                          </p:spTgt>
                                        </p:tgtEl>
                                        <p:attrNameLst>
                                          <p:attrName>style.visibility</p:attrName>
                                        </p:attrNameLst>
                                      </p:cBhvr>
                                      <p:to>
                                        <p:strVal val="visible"/>
                                      </p:to>
                                    </p:set>
                                    <p:animEffect transition="in" filter="fade">
                                      <p:cBhvr>
                                        <p:cTn id="68" dur="500"/>
                                        <p:tgtEl>
                                          <p:spTgt spid="268291">
                                            <p:txEl>
                                              <p:pRg st="8" end="8"/>
                                            </p:txEl>
                                          </p:spTgt>
                                        </p:tgtEl>
                                      </p:cBhvr>
                                    </p:animEffect>
                                    <p:anim calcmode="lin" valueType="num">
                                      <p:cBhvr>
                                        <p:cTn id="69" dur="500" fill="hold"/>
                                        <p:tgtEl>
                                          <p:spTgt spid="268291">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268291">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44" presetClass="entr" presetSubtype="0" fill="hold" grpId="0" nodeType="clickEffect">
                                  <p:stCondLst>
                                    <p:cond delay="0"/>
                                  </p:stCondLst>
                                  <p:childTnLst>
                                    <p:set>
                                      <p:cBhvr>
                                        <p:cTn id="74" dur="1" fill="hold">
                                          <p:stCondLst>
                                            <p:cond delay="0"/>
                                          </p:stCondLst>
                                        </p:cTn>
                                        <p:tgtEl>
                                          <p:spTgt spid="268291">
                                            <p:txEl>
                                              <p:pRg st="9" end="9"/>
                                            </p:txEl>
                                          </p:spTgt>
                                        </p:tgtEl>
                                        <p:attrNameLst>
                                          <p:attrName>style.visibility</p:attrName>
                                        </p:attrNameLst>
                                      </p:cBhvr>
                                      <p:to>
                                        <p:strVal val="visible"/>
                                      </p:to>
                                    </p:set>
                                    <p:animEffect transition="in" filter="fade">
                                      <p:cBhvr>
                                        <p:cTn id="75" dur="500"/>
                                        <p:tgtEl>
                                          <p:spTgt spid="268291">
                                            <p:txEl>
                                              <p:pRg st="9" end="9"/>
                                            </p:txEl>
                                          </p:spTgt>
                                        </p:tgtEl>
                                      </p:cBhvr>
                                    </p:animEffect>
                                    <p:anim calcmode="lin" valueType="num">
                                      <p:cBhvr>
                                        <p:cTn id="76" dur="500" fill="hold"/>
                                        <p:tgtEl>
                                          <p:spTgt spid="268291">
                                            <p:txEl>
                                              <p:pRg st="9" end="9"/>
                                            </p:txEl>
                                          </p:spTgt>
                                        </p:tgtEl>
                                        <p:attrNameLst>
                                          <p:attrName>ppt_x</p:attrName>
                                        </p:attrNameLst>
                                      </p:cBhvr>
                                      <p:tavLst>
                                        <p:tav tm="0">
                                          <p:val>
                                            <p:strVal val="#ppt_x"/>
                                          </p:val>
                                        </p:tav>
                                        <p:tav tm="100000">
                                          <p:val>
                                            <p:strVal val="#ppt_x"/>
                                          </p:val>
                                        </p:tav>
                                      </p:tavLst>
                                    </p:anim>
                                    <p:anim calcmode="lin" valueType="num">
                                      <p:cBhvr>
                                        <p:cTn id="77" dur="500" fill="hold"/>
                                        <p:tgtEl>
                                          <p:spTgt spid="268291">
                                            <p:txEl>
                                              <p:pRg st="9" end="9"/>
                                            </p:txEl>
                                          </p:spTgt>
                                        </p:tgtEl>
                                        <p:attrNameLst>
                                          <p:attrName>ppt_y</p:attrName>
                                        </p:attrNameLst>
                                      </p:cBhvr>
                                      <p:tavLst>
                                        <p:tav tm="0">
                                          <p:val>
                                            <p:strVal val="#ppt_y+.05"/>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44" presetClass="entr" presetSubtype="0" fill="hold" grpId="0" nodeType="clickEffect">
                                  <p:stCondLst>
                                    <p:cond delay="0"/>
                                  </p:stCondLst>
                                  <p:childTnLst>
                                    <p:set>
                                      <p:cBhvr>
                                        <p:cTn id="81" dur="1" fill="hold">
                                          <p:stCondLst>
                                            <p:cond delay="0"/>
                                          </p:stCondLst>
                                        </p:cTn>
                                        <p:tgtEl>
                                          <p:spTgt spid="268291">
                                            <p:txEl>
                                              <p:pRg st="10" end="10"/>
                                            </p:txEl>
                                          </p:spTgt>
                                        </p:tgtEl>
                                        <p:attrNameLst>
                                          <p:attrName>style.visibility</p:attrName>
                                        </p:attrNameLst>
                                      </p:cBhvr>
                                      <p:to>
                                        <p:strVal val="visible"/>
                                      </p:to>
                                    </p:set>
                                    <p:animEffect transition="in" filter="fade">
                                      <p:cBhvr>
                                        <p:cTn id="82" dur="500"/>
                                        <p:tgtEl>
                                          <p:spTgt spid="268291">
                                            <p:txEl>
                                              <p:pRg st="10" end="10"/>
                                            </p:txEl>
                                          </p:spTgt>
                                        </p:tgtEl>
                                      </p:cBhvr>
                                    </p:animEffect>
                                    <p:anim calcmode="lin" valueType="num">
                                      <p:cBhvr>
                                        <p:cTn id="83" dur="500" fill="hold"/>
                                        <p:tgtEl>
                                          <p:spTgt spid="268291">
                                            <p:txEl>
                                              <p:pRg st="10" end="10"/>
                                            </p:txEl>
                                          </p:spTgt>
                                        </p:tgtEl>
                                        <p:attrNameLst>
                                          <p:attrName>ppt_x</p:attrName>
                                        </p:attrNameLst>
                                      </p:cBhvr>
                                      <p:tavLst>
                                        <p:tav tm="0">
                                          <p:val>
                                            <p:strVal val="#ppt_x"/>
                                          </p:val>
                                        </p:tav>
                                        <p:tav tm="100000">
                                          <p:val>
                                            <p:strVal val="#ppt_x"/>
                                          </p:val>
                                        </p:tav>
                                      </p:tavLst>
                                    </p:anim>
                                    <p:anim calcmode="lin" valueType="num">
                                      <p:cBhvr>
                                        <p:cTn id="84" dur="500" fill="hold"/>
                                        <p:tgtEl>
                                          <p:spTgt spid="268291">
                                            <p:txEl>
                                              <p:pRg st="10" end="10"/>
                                            </p:txEl>
                                          </p:spTgt>
                                        </p:tgtEl>
                                        <p:attrNameLst>
                                          <p:attrName>ppt_y</p:attrName>
                                        </p:attrNameLst>
                                      </p:cBhvr>
                                      <p:tavLst>
                                        <p:tav tm="0">
                                          <p:val>
                                            <p:strVal val="#ppt_y+.05"/>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44" presetClass="entr" presetSubtype="0" fill="hold" grpId="0" nodeType="clickEffect">
                                  <p:stCondLst>
                                    <p:cond delay="0"/>
                                  </p:stCondLst>
                                  <p:childTnLst>
                                    <p:set>
                                      <p:cBhvr>
                                        <p:cTn id="88" dur="1" fill="hold">
                                          <p:stCondLst>
                                            <p:cond delay="0"/>
                                          </p:stCondLst>
                                        </p:cTn>
                                        <p:tgtEl>
                                          <p:spTgt spid="268291">
                                            <p:txEl>
                                              <p:pRg st="11" end="11"/>
                                            </p:txEl>
                                          </p:spTgt>
                                        </p:tgtEl>
                                        <p:attrNameLst>
                                          <p:attrName>style.visibility</p:attrName>
                                        </p:attrNameLst>
                                      </p:cBhvr>
                                      <p:to>
                                        <p:strVal val="visible"/>
                                      </p:to>
                                    </p:set>
                                    <p:animEffect transition="in" filter="fade">
                                      <p:cBhvr>
                                        <p:cTn id="89" dur="500"/>
                                        <p:tgtEl>
                                          <p:spTgt spid="268291">
                                            <p:txEl>
                                              <p:pRg st="11" end="11"/>
                                            </p:txEl>
                                          </p:spTgt>
                                        </p:tgtEl>
                                      </p:cBhvr>
                                    </p:animEffect>
                                    <p:anim calcmode="lin" valueType="num">
                                      <p:cBhvr>
                                        <p:cTn id="90" dur="500" fill="hold"/>
                                        <p:tgtEl>
                                          <p:spTgt spid="268291">
                                            <p:txEl>
                                              <p:pRg st="11" end="11"/>
                                            </p:txEl>
                                          </p:spTgt>
                                        </p:tgtEl>
                                        <p:attrNameLst>
                                          <p:attrName>ppt_x</p:attrName>
                                        </p:attrNameLst>
                                      </p:cBhvr>
                                      <p:tavLst>
                                        <p:tav tm="0">
                                          <p:val>
                                            <p:strVal val="#ppt_x"/>
                                          </p:val>
                                        </p:tav>
                                        <p:tav tm="100000">
                                          <p:val>
                                            <p:strVal val="#ppt_x"/>
                                          </p:val>
                                        </p:tav>
                                      </p:tavLst>
                                    </p:anim>
                                    <p:anim calcmode="lin" valueType="num">
                                      <p:cBhvr>
                                        <p:cTn id="91" dur="500" fill="hold"/>
                                        <p:tgtEl>
                                          <p:spTgt spid="268291">
                                            <p:txEl>
                                              <p:pRg st="11" end="11"/>
                                            </p:txEl>
                                          </p:spTgt>
                                        </p:tgtEl>
                                        <p:attrNameLst>
                                          <p:attrName>ppt_y</p:attrName>
                                        </p:attrNameLst>
                                      </p:cBhvr>
                                      <p:tavLst>
                                        <p:tav tm="0">
                                          <p:val>
                                            <p:strVal val="#ppt_y+.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44" presetClass="entr" presetSubtype="0" fill="hold" grpId="0" nodeType="clickEffect">
                                  <p:stCondLst>
                                    <p:cond delay="0"/>
                                  </p:stCondLst>
                                  <p:childTnLst>
                                    <p:set>
                                      <p:cBhvr>
                                        <p:cTn id="95" dur="1" fill="hold">
                                          <p:stCondLst>
                                            <p:cond delay="0"/>
                                          </p:stCondLst>
                                        </p:cTn>
                                        <p:tgtEl>
                                          <p:spTgt spid="268291">
                                            <p:txEl>
                                              <p:pRg st="12" end="12"/>
                                            </p:txEl>
                                          </p:spTgt>
                                        </p:tgtEl>
                                        <p:attrNameLst>
                                          <p:attrName>style.visibility</p:attrName>
                                        </p:attrNameLst>
                                      </p:cBhvr>
                                      <p:to>
                                        <p:strVal val="visible"/>
                                      </p:to>
                                    </p:set>
                                    <p:animEffect transition="in" filter="fade">
                                      <p:cBhvr>
                                        <p:cTn id="96" dur="500"/>
                                        <p:tgtEl>
                                          <p:spTgt spid="268291">
                                            <p:txEl>
                                              <p:pRg st="12" end="12"/>
                                            </p:txEl>
                                          </p:spTgt>
                                        </p:tgtEl>
                                      </p:cBhvr>
                                    </p:animEffect>
                                    <p:anim calcmode="lin" valueType="num">
                                      <p:cBhvr>
                                        <p:cTn id="97" dur="500" fill="hold"/>
                                        <p:tgtEl>
                                          <p:spTgt spid="268291">
                                            <p:txEl>
                                              <p:pRg st="12" end="12"/>
                                            </p:txEl>
                                          </p:spTgt>
                                        </p:tgtEl>
                                        <p:attrNameLst>
                                          <p:attrName>ppt_x</p:attrName>
                                        </p:attrNameLst>
                                      </p:cBhvr>
                                      <p:tavLst>
                                        <p:tav tm="0">
                                          <p:val>
                                            <p:strVal val="#ppt_x"/>
                                          </p:val>
                                        </p:tav>
                                        <p:tav tm="100000">
                                          <p:val>
                                            <p:strVal val="#ppt_x"/>
                                          </p:val>
                                        </p:tav>
                                      </p:tavLst>
                                    </p:anim>
                                    <p:anim calcmode="lin" valueType="num">
                                      <p:cBhvr>
                                        <p:cTn id="98" dur="500" fill="hold"/>
                                        <p:tgtEl>
                                          <p:spTgt spid="268291">
                                            <p:txEl>
                                              <p:pRg st="12" end="12"/>
                                            </p:txEl>
                                          </p:spTgt>
                                        </p:tgtEl>
                                        <p:attrNameLst>
                                          <p:attrName>ppt_y</p:attrName>
                                        </p:attrNameLst>
                                      </p:cBhvr>
                                      <p:tavLst>
                                        <p:tav tm="0">
                                          <p:val>
                                            <p:strVal val="#ppt_y+.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4" presetClass="entr" presetSubtype="0" fill="hold" grpId="0" nodeType="clickEffect">
                                  <p:stCondLst>
                                    <p:cond delay="0"/>
                                  </p:stCondLst>
                                  <p:childTnLst>
                                    <p:set>
                                      <p:cBhvr>
                                        <p:cTn id="102" dur="1" fill="hold">
                                          <p:stCondLst>
                                            <p:cond delay="0"/>
                                          </p:stCondLst>
                                        </p:cTn>
                                        <p:tgtEl>
                                          <p:spTgt spid="268291">
                                            <p:txEl>
                                              <p:pRg st="13" end="13"/>
                                            </p:txEl>
                                          </p:spTgt>
                                        </p:tgtEl>
                                        <p:attrNameLst>
                                          <p:attrName>style.visibility</p:attrName>
                                        </p:attrNameLst>
                                      </p:cBhvr>
                                      <p:to>
                                        <p:strVal val="visible"/>
                                      </p:to>
                                    </p:set>
                                    <p:animEffect transition="in" filter="fade">
                                      <p:cBhvr>
                                        <p:cTn id="103" dur="500"/>
                                        <p:tgtEl>
                                          <p:spTgt spid="268291">
                                            <p:txEl>
                                              <p:pRg st="13" end="13"/>
                                            </p:txEl>
                                          </p:spTgt>
                                        </p:tgtEl>
                                      </p:cBhvr>
                                    </p:animEffect>
                                    <p:anim calcmode="lin" valueType="num">
                                      <p:cBhvr>
                                        <p:cTn id="104" dur="500" fill="hold"/>
                                        <p:tgtEl>
                                          <p:spTgt spid="268291">
                                            <p:txEl>
                                              <p:pRg st="13" end="13"/>
                                            </p:txEl>
                                          </p:spTgt>
                                        </p:tgtEl>
                                        <p:attrNameLst>
                                          <p:attrName>ppt_x</p:attrName>
                                        </p:attrNameLst>
                                      </p:cBhvr>
                                      <p:tavLst>
                                        <p:tav tm="0">
                                          <p:val>
                                            <p:strVal val="#ppt_x"/>
                                          </p:val>
                                        </p:tav>
                                        <p:tav tm="100000">
                                          <p:val>
                                            <p:strVal val="#ppt_x"/>
                                          </p:val>
                                        </p:tav>
                                      </p:tavLst>
                                    </p:anim>
                                    <p:anim calcmode="lin" valueType="num">
                                      <p:cBhvr>
                                        <p:cTn id="105" dur="500" fill="hold"/>
                                        <p:tgtEl>
                                          <p:spTgt spid="268291">
                                            <p:txEl>
                                              <p:pRg st="13" end="13"/>
                                            </p:txEl>
                                          </p:spTgt>
                                        </p:tgtEl>
                                        <p:attrNameLst>
                                          <p:attrName>ppt_y</p:attrName>
                                        </p:attrNameLst>
                                      </p:cBhvr>
                                      <p:tavLst>
                                        <p:tav tm="0">
                                          <p:val>
                                            <p:strVal val="#ppt_y+.05"/>
                                          </p:val>
                                        </p:tav>
                                        <p:tav tm="100000">
                                          <p:val>
                                            <p:strVal val="#ppt_y"/>
                                          </p:val>
                                        </p:tav>
                                      </p:tavLst>
                                    </p:anim>
                                  </p:childTnLst>
                                </p:cTn>
                              </p:par>
                              <p:par>
                                <p:cTn id="106" presetID="44" presetClass="entr" presetSubtype="0" fill="hold" grpId="0" nodeType="withEffect">
                                  <p:stCondLst>
                                    <p:cond delay="0"/>
                                  </p:stCondLst>
                                  <p:childTnLst>
                                    <p:set>
                                      <p:cBhvr>
                                        <p:cTn id="107" dur="1" fill="hold">
                                          <p:stCondLst>
                                            <p:cond delay="0"/>
                                          </p:stCondLst>
                                        </p:cTn>
                                        <p:tgtEl>
                                          <p:spTgt spid="268291">
                                            <p:txEl>
                                              <p:pRg st="14" end="14"/>
                                            </p:txEl>
                                          </p:spTgt>
                                        </p:tgtEl>
                                        <p:attrNameLst>
                                          <p:attrName>style.visibility</p:attrName>
                                        </p:attrNameLst>
                                      </p:cBhvr>
                                      <p:to>
                                        <p:strVal val="visible"/>
                                      </p:to>
                                    </p:set>
                                    <p:animEffect transition="in" filter="fade">
                                      <p:cBhvr>
                                        <p:cTn id="108" dur="500"/>
                                        <p:tgtEl>
                                          <p:spTgt spid="268291">
                                            <p:txEl>
                                              <p:pRg st="14" end="14"/>
                                            </p:txEl>
                                          </p:spTgt>
                                        </p:tgtEl>
                                      </p:cBhvr>
                                    </p:animEffect>
                                    <p:anim calcmode="lin" valueType="num">
                                      <p:cBhvr>
                                        <p:cTn id="109" dur="500" fill="hold"/>
                                        <p:tgtEl>
                                          <p:spTgt spid="268291">
                                            <p:txEl>
                                              <p:pRg st="14" end="14"/>
                                            </p:txEl>
                                          </p:spTgt>
                                        </p:tgtEl>
                                        <p:attrNameLst>
                                          <p:attrName>ppt_x</p:attrName>
                                        </p:attrNameLst>
                                      </p:cBhvr>
                                      <p:tavLst>
                                        <p:tav tm="0">
                                          <p:val>
                                            <p:strVal val="#ppt_x"/>
                                          </p:val>
                                        </p:tav>
                                        <p:tav tm="100000">
                                          <p:val>
                                            <p:strVal val="#ppt_x"/>
                                          </p:val>
                                        </p:tav>
                                      </p:tavLst>
                                    </p:anim>
                                    <p:anim calcmode="lin" valueType="num">
                                      <p:cBhvr>
                                        <p:cTn id="110" dur="500" fill="hold"/>
                                        <p:tgtEl>
                                          <p:spTgt spid="268291">
                                            <p:txEl>
                                              <p:pRg st="14" end="14"/>
                                            </p:txEl>
                                          </p:spTgt>
                                        </p:tgtEl>
                                        <p:attrNameLst>
                                          <p:attrName>ppt_y</p:attrName>
                                        </p:attrNameLst>
                                      </p:cBhvr>
                                      <p:tavLst>
                                        <p:tav tm="0">
                                          <p:val>
                                            <p:strVal val="#ppt_y+.05"/>
                                          </p:val>
                                        </p:tav>
                                        <p:tav tm="100000">
                                          <p:val>
                                            <p:strVal val="#ppt_y"/>
                                          </p:val>
                                        </p:tav>
                                      </p:tavLst>
                                    </p:anim>
                                  </p:childTnLst>
                                </p:cTn>
                              </p:par>
                              <p:par>
                                <p:cTn id="111" presetID="44" presetClass="entr" presetSubtype="0" fill="hold" grpId="0" nodeType="withEffect">
                                  <p:stCondLst>
                                    <p:cond delay="0"/>
                                  </p:stCondLst>
                                  <p:childTnLst>
                                    <p:set>
                                      <p:cBhvr>
                                        <p:cTn id="112" dur="1" fill="hold">
                                          <p:stCondLst>
                                            <p:cond delay="0"/>
                                          </p:stCondLst>
                                        </p:cTn>
                                        <p:tgtEl>
                                          <p:spTgt spid="268291">
                                            <p:txEl>
                                              <p:pRg st="15" end="15"/>
                                            </p:txEl>
                                          </p:spTgt>
                                        </p:tgtEl>
                                        <p:attrNameLst>
                                          <p:attrName>style.visibility</p:attrName>
                                        </p:attrNameLst>
                                      </p:cBhvr>
                                      <p:to>
                                        <p:strVal val="visible"/>
                                      </p:to>
                                    </p:set>
                                    <p:animEffect transition="in" filter="fade">
                                      <p:cBhvr>
                                        <p:cTn id="113" dur="500"/>
                                        <p:tgtEl>
                                          <p:spTgt spid="268291">
                                            <p:txEl>
                                              <p:pRg st="15" end="15"/>
                                            </p:txEl>
                                          </p:spTgt>
                                        </p:tgtEl>
                                      </p:cBhvr>
                                    </p:animEffect>
                                    <p:anim calcmode="lin" valueType="num">
                                      <p:cBhvr>
                                        <p:cTn id="114" dur="500" fill="hold"/>
                                        <p:tgtEl>
                                          <p:spTgt spid="268291">
                                            <p:txEl>
                                              <p:pRg st="15" end="15"/>
                                            </p:txEl>
                                          </p:spTgt>
                                        </p:tgtEl>
                                        <p:attrNameLst>
                                          <p:attrName>ppt_x</p:attrName>
                                        </p:attrNameLst>
                                      </p:cBhvr>
                                      <p:tavLst>
                                        <p:tav tm="0">
                                          <p:val>
                                            <p:strVal val="#ppt_x"/>
                                          </p:val>
                                        </p:tav>
                                        <p:tav tm="100000">
                                          <p:val>
                                            <p:strVal val="#ppt_x"/>
                                          </p:val>
                                        </p:tav>
                                      </p:tavLst>
                                    </p:anim>
                                    <p:anim calcmode="lin" valueType="num">
                                      <p:cBhvr>
                                        <p:cTn id="115" dur="500" fill="hold"/>
                                        <p:tgtEl>
                                          <p:spTgt spid="268291">
                                            <p:txEl>
                                              <p:pRg st="15" end="15"/>
                                            </p:txEl>
                                          </p:spTgt>
                                        </p:tgtEl>
                                        <p:attrNameLst>
                                          <p:attrName>ppt_y</p:attrName>
                                        </p:attrNameLst>
                                      </p:cBhvr>
                                      <p:tavLst>
                                        <p:tav tm="0">
                                          <p:val>
                                            <p:strVal val="#ppt_y+.05"/>
                                          </p:val>
                                        </p:tav>
                                        <p:tav tm="100000">
                                          <p:val>
                                            <p:strVal val="#ppt_y"/>
                                          </p:val>
                                        </p:tav>
                                      </p:tavLst>
                                    </p:anim>
                                  </p:childTnLst>
                                </p:cTn>
                              </p:par>
                              <p:par>
                                <p:cTn id="116" presetID="44" presetClass="entr" presetSubtype="0" fill="hold" grpId="0" nodeType="withEffect">
                                  <p:stCondLst>
                                    <p:cond delay="0"/>
                                  </p:stCondLst>
                                  <p:childTnLst>
                                    <p:set>
                                      <p:cBhvr>
                                        <p:cTn id="117" dur="1" fill="hold">
                                          <p:stCondLst>
                                            <p:cond delay="0"/>
                                          </p:stCondLst>
                                        </p:cTn>
                                        <p:tgtEl>
                                          <p:spTgt spid="268291">
                                            <p:txEl>
                                              <p:pRg st="16" end="16"/>
                                            </p:txEl>
                                          </p:spTgt>
                                        </p:tgtEl>
                                        <p:attrNameLst>
                                          <p:attrName>style.visibility</p:attrName>
                                        </p:attrNameLst>
                                      </p:cBhvr>
                                      <p:to>
                                        <p:strVal val="visible"/>
                                      </p:to>
                                    </p:set>
                                    <p:animEffect transition="in" filter="fade">
                                      <p:cBhvr>
                                        <p:cTn id="118" dur="500"/>
                                        <p:tgtEl>
                                          <p:spTgt spid="268291">
                                            <p:txEl>
                                              <p:pRg st="16" end="16"/>
                                            </p:txEl>
                                          </p:spTgt>
                                        </p:tgtEl>
                                      </p:cBhvr>
                                    </p:animEffect>
                                    <p:anim calcmode="lin" valueType="num">
                                      <p:cBhvr>
                                        <p:cTn id="119" dur="500" fill="hold"/>
                                        <p:tgtEl>
                                          <p:spTgt spid="268291">
                                            <p:txEl>
                                              <p:pRg st="16" end="16"/>
                                            </p:txEl>
                                          </p:spTgt>
                                        </p:tgtEl>
                                        <p:attrNameLst>
                                          <p:attrName>ppt_x</p:attrName>
                                        </p:attrNameLst>
                                      </p:cBhvr>
                                      <p:tavLst>
                                        <p:tav tm="0">
                                          <p:val>
                                            <p:strVal val="#ppt_x"/>
                                          </p:val>
                                        </p:tav>
                                        <p:tav tm="100000">
                                          <p:val>
                                            <p:strVal val="#ppt_x"/>
                                          </p:val>
                                        </p:tav>
                                      </p:tavLst>
                                    </p:anim>
                                    <p:anim calcmode="lin" valueType="num">
                                      <p:cBhvr>
                                        <p:cTn id="120" dur="500" fill="hold"/>
                                        <p:tgtEl>
                                          <p:spTgt spid="268291">
                                            <p:txEl>
                                              <p:pRg st="16" end="16"/>
                                            </p:txEl>
                                          </p:spTgt>
                                        </p:tgtEl>
                                        <p:attrNameLst>
                                          <p:attrName>ppt_y</p:attrName>
                                        </p:attrNameLst>
                                      </p:cBhvr>
                                      <p:tavLst>
                                        <p:tav tm="0">
                                          <p:val>
                                            <p:strVal val="#ppt_y+.05"/>
                                          </p:val>
                                        </p:tav>
                                        <p:tav tm="100000">
                                          <p:val>
                                            <p:strVal val="#ppt_y"/>
                                          </p:val>
                                        </p:tav>
                                      </p:tavLst>
                                    </p:anim>
                                  </p:childTnLst>
                                </p:cTn>
                              </p:par>
                              <p:par>
                                <p:cTn id="121" presetID="44" presetClass="entr" presetSubtype="0" fill="hold" grpId="0" nodeType="withEffect">
                                  <p:stCondLst>
                                    <p:cond delay="0"/>
                                  </p:stCondLst>
                                  <p:childTnLst>
                                    <p:set>
                                      <p:cBhvr>
                                        <p:cTn id="122" dur="1" fill="hold">
                                          <p:stCondLst>
                                            <p:cond delay="0"/>
                                          </p:stCondLst>
                                        </p:cTn>
                                        <p:tgtEl>
                                          <p:spTgt spid="268291">
                                            <p:txEl>
                                              <p:pRg st="17" end="17"/>
                                            </p:txEl>
                                          </p:spTgt>
                                        </p:tgtEl>
                                        <p:attrNameLst>
                                          <p:attrName>style.visibility</p:attrName>
                                        </p:attrNameLst>
                                      </p:cBhvr>
                                      <p:to>
                                        <p:strVal val="visible"/>
                                      </p:to>
                                    </p:set>
                                    <p:animEffect transition="in" filter="fade">
                                      <p:cBhvr>
                                        <p:cTn id="123" dur="500"/>
                                        <p:tgtEl>
                                          <p:spTgt spid="268291">
                                            <p:txEl>
                                              <p:pRg st="17" end="17"/>
                                            </p:txEl>
                                          </p:spTgt>
                                        </p:tgtEl>
                                      </p:cBhvr>
                                    </p:animEffect>
                                    <p:anim calcmode="lin" valueType="num">
                                      <p:cBhvr>
                                        <p:cTn id="124" dur="500" fill="hold"/>
                                        <p:tgtEl>
                                          <p:spTgt spid="268291">
                                            <p:txEl>
                                              <p:pRg st="17" end="17"/>
                                            </p:txEl>
                                          </p:spTgt>
                                        </p:tgtEl>
                                        <p:attrNameLst>
                                          <p:attrName>ppt_x</p:attrName>
                                        </p:attrNameLst>
                                      </p:cBhvr>
                                      <p:tavLst>
                                        <p:tav tm="0">
                                          <p:val>
                                            <p:strVal val="#ppt_x"/>
                                          </p:val>
                                        </p:tav>
                                        <p:tav tm="100000">
                                          <p:val>
                                            <p:strVal val="#ppt_x"/>
                                          </p:val>
                                        </p:tav>
                                      </p:tavLst>
                                    </p:anim>
                                    <p:anim calcmode="lin" valueType="num">
                                      <p:cBhvr>
                                        <p:cTn id="125" dur="500" fill="hold"/>
                                        <p:tgtEl>
                                          <p:spTgt spid="268291">
                                            <p:txEl>
                                              <p:pRg st="17" end="1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p:bldP spid="26829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265761"/>
            <a:ext cx="10515600" cy="863243"/>
          </a:xfrm>
        </p:spPr>
        <p:txBody>
          <a:bodyPr/>
          <a:lstStyle/>
          <a:p>
            <a:pPr algn="ctr"/>
            <a:r>
              <a:rPr lang="hu-HU" altLang="fr-FR" sz="4000" dirty="0"/>
              <a:t>Az intézményi egyensúly</a:t>
            </a:r>
            <a:endParaRPr lang="en-US" altLang="fr-FR" sz="4000" dirty="0"/>
          </a:p>
        </p:txBody>
      </p:sp>
      <p:sp>
        <p:nvSpPr>
          <p:cNvPr id="4099" name="Rectangle 3"/>
          <p:cNvSpPr>
            <a:spLocks noGrp="1" noChangeArrowheads="1"/>
          </p:cNvSpPr>
          <p:nvPr>
            <p:ph type="body" idx="1"/>
          </p:nvPr>
        </p:nvSpPr>
        <p:spPr/>
        <p:txBody>
          <a:bodyPr/>
          <a:lstStyle/>
          <a:p>
            <a:pPr algn="ctr">
              <a:buFontTx/>
              <a:buNone/>
            </a:pPr>
            <a:r>
              <a:rPr lang="hu-HU" altLang="fr-FR" dirty="0"/>
              <a:t>Európai Bizottság</a:t>
            </a:r>
            <a:r>
              <a:rPr lang="en-US" altLang="fr-FR" dirty="0"/>
              <a:t> – </a:t>
            </a:r>
            <a:r>
              <a:rPr lang="hu-HU" altLang="fr-FR" dirty="0">
                <a:solidFill>
                  <a:schemeClr val="accent2"/>
                </a:solidFill>
              </a:rPr>
              <a:t>EU-érdekek</a:t>
            </a:r>
            <a:endParaRPr lang="en-US" altLang="fr-FR" dirty="0">
              <a:solidFill>
                <a:schemeClr val="accent2"/>
              </a:solidFill>
            </a:endParaRPr>
          </a:p>
          <a:p>
            <a:endParaRPr lang="en-US" altLang="fr-FR" dirty="0"/>
          </a:p>
          <a:p>
            <a:endParaRPr lang="en-US" altLang="fr-FR" dirty="0"/>
          </a:p>
          <a:p>
            <a:endParaRPr lang="en-US" altLang="fr-FR" dirty="0"/>
          </a:p>
          <a:p>
            <a:pPr>
              <a:buFontTx/>
              <a:buNone/>
            </a:pPr>
            <a:r>
              <a:rPr lang="en-US" altLang="fr-FR" dirty="0"/>
              <a:t>   </a:t>
            </a:r>
            <a:r>
              <a:rPr lang="hu-HU" altLang="fr-FR" dirty="0"/>
              <a:t>Tanács</a:t>
            </a:r>
            <a:r>
              <a:rPr lang="en-US" altLang="fr-FR" dirty="0"/>
              <a:t>						</a:t>
            </a:r>
            <a:r>
              <a:rPr lang="hu-HU" altLang="fr-FR" dirty="0"/>
              <a:t>	</a:t>
            </a:r>
            <a:r>
              <a:rPr lang="en-US" altLang="fr-FR" dirty="0"/>
              <a:t>EP</a:t>
            </a:r>
          </a:p>
          <a:p>
            <a:pPr>
              <a:buFontTx/>
              <a:buNone/>
            </a:pPr>
            <a:r>
              <a:rPr lang="hu-HU" altLang="fr-FR" dirty="0">
                <a:solidFill>
                  <a:schemeClr val="accent2"/>
                </a:solidFill>
              </a:rPr>
              <a:t>nemzeti érdekek</a:t>
            </a:r>
            <a:r>
              <a:rPr lang="en-US" altLang="fr-FR" dirty="0"/>
              <a:t>		  </a:t>
            </a:r>
            <a:r>
              <a:rPr lang="hu-HU" altLang="fr-FR" dirty="0"/>
              <a:t>				</a:t>
            </a:r>
            <a:r>
              <a:rPr lang="hu-HU" altLang="fr-FR" dirty="0">
                <a:solidFill>
                  <a:schemeClr val="accent2"/>
                </a:solidFill>
              </a:rPr>
              <a:t>EU-polgárok érdekei</a:t>
            </a:r>
            <a:endParaRPr lang="en-US" altLang="fr-FR" dirty="0">
              <a:solidFill>
                <a:schemeClr val="accent2"/>
              </a:solidFill>
            </a:endParaRPr>
          </a:p>
          <a:p>
            <a:pPr>
              <a:buFontTx/>
              <a:buNone/>
            </a:pPr>
            <a:endParaRPr lang="en-US" altLang="fr-FR" dirty="0">
              <a:solidFill>
                <a:schemeClr val="accent2"/>
              </a:solidFill>
            </a:endParaRPr>
          </a:p>
          <a:p>
            <a:pPr>
              <a:buFontTx/>
              <a:buNone/>
            </a:pPr>
            <a:endParaRPr lang="en-US" altLang="fr-FR" dirty="0">
              <a:solidFill>
                <a:schemeClr val="accent2"/>
              </a:solidFill>
            </a:endParaRPr>
          </a:p>
        </p:txBody>
      </p:sp>
      <p:sp>
        <p:nvSpPr>
          <p:cNvPr id="7172" name="Line 4"/>
          <p:cNvSpPr>
            <a:spLocks noChangeShapeType="1"/>
          </p:cNvSpPr>
          <p:nvPr/>
        </p:nvSpPr>
        <p:spPr bwMode="auto">
          <a:xfrm flipH="1">
            <a:off x="4114800" y="2864498"/>
            <a:ext cx="17526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73" name="Line 5"/>
          <p:cNvSpPr>
            <a:spLocks noChangeShapeType="1"/>
          </p:cNvSpPr>
          <p:nvPr/>
        </p:nvSpPr>
        <p:spPr bwMode="auto">
          <a:xfrm>
            <a:off x="5867400" y="2864498"/>
            <a:ext cx="190500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7174" name="Picture 1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7800" y="4855871"/>
            <a:ext cx="1371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Line 10"/>
          <p:cNvSpPr>
            <a:spLocks noChangeShapeType="1"/>
          </p:cNvSpPr>
          <p:nvPr/>
        </p:nvSpPr>
        <p:spPr bwMode="auto">
          <a:xfrm>
            <a:off x="4114800" y="4617098"/>
            <a:ext cx="3657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206153210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500"/>
                                        <p:tgtEl>
                                          <p:spTgt spid="4099">
                                            <p:txEl>
                                              <p:pRg st="0" end="0"/>
                                            </p:txEl>
                                          </p:spTgt>
                                        </p:tgtEl>
                                      </p:cBhvr>
                                    </p:animEffect>
                                    <p:anim calcmode="lin" valueType="num">
                                      <p:cBhvr>
                                        <p:cTn id="15"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09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animEffect transition="in" filter="fade">
                                      <p:cBhvr>
                                        <p:cTn id="21" dur="500"/>
                                        <p:tgtEl>
                                          <p:spTgt spid="4099">
                                            <p:txEl>
                                              <p:pRg st="4" end="4"/>
                                            </p:txEl>
                                          </p:spTgt>
                                        </p:tgtEl>
                                      </p:cBhvr>
                                    </p:animEffect>
                                    <p:anim calcmode="lin" valueType="num">
                                      <p:cBhvr>
                                        <p:cTn id="22"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409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099">
                                            <p:txEl>
                                              <p:pRg st="5" end="5"/>
                                            </p:txEl>
                                          </p:spTgt>
                                        </p:tgtEl>
                                        <p:attrNameLst>
                                          <p:attrName>style.visibility</p:attrName>
                                        </p:attrNameLst>
                                      </p:cBhvr>
                                      <p:to>
                                        <p:strVal val="visible"/>
                                      </p:to>
                                    </p:set>
                                    <p:animEffect transition="in" filter="fade">
                                      <p:cBhvr>
                                        <p:cTn id="28" dur="500"/>
                                        <p:tgtEl>
                                          <p:spTgt spid="4099">
                                            <p:txEl>
                                              <p:pRg st="5" end="5"/>
                                            </p:txEl>
                                          </p:spTgt>
                                        </p:tgtEl>
                                      </p:cBhvr>
                                    </p:animEffect>
                                    <p:anim calcmode="lin" valueType="num">
                                      <p:cBhvr>
                                        <p:cTn id="29"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4099">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858416" y="381000"/>
            <a:ext cx="9504784" cy="914400"/>
          </a:xfrm>
        </p:spPr>
        <p:txBody>
          <a:bodyPr/>
          <a:lstStyle/>
          <a:p>
            <a:pPr eaLnBrk="1" hangingPunct="1"/>
            <a:r>
              <a:rPr lang="hu-HU" altLang="fr-FR" sz="4000" dirty="0"/>
              <a:t>Európai Bizottság</a:t>
            </a:r>
          </a:p>
        </p:txBody>
      </p:sp>
      <p:sp>
        <p:nvSpPr>
          <p:cNvPr id="274435" name="Rectangle 3"/>
          <p:cNvSpPr>
            <a:spLocks noGrp="1" noChangeArrowheads="1"/>
          </p:cNvSpPr>
          <p:nvPr>
            <p:ph type="body" idx="1"/>
          </p:nvPr>
        </p:nvSpPr>
        <p:spPr>
          <a:xfrm>
            <a:off x="858416" y="1175657"/>
            <a:ext cx="10664890" cy="5579706"/>
          </a:xfrm>
        </p:spPr>
        <p:txBody>
          <a:bodyPr>
            <a:normAutofit/>
          </a:bodyPr>
          <a:lstStyle/>
          <a:p>
            <a:pPr algn="ctr" eaLnBrk="1" hangingPunct="1">
              <a:lnSpc>
                <a:spcPct val="80000"/>
              </a:lnSpc>
              <a:buFontTx/>
              <a:buNone/>
            </a:pPr>
            <a:endParaRPr lang="en-GB" altLang="fr-FR" sz="1000" i="1" dirty="0"/>
          </a:p>
          <a:p>
            <a:pPr eaLnBrk="1" hangingPunct="1">
              <a:lnSpc>
                <a:spcPct val="80000"/>
              </a:lnSpc>
            </a:pPr>
            <a:r>
              <a:rPr lang="hu-HU" altLang="fr-FR" sz="2000" dirty="0"/>
              <a:t>Összetétel, elnökség</a:t>
            </a:r>
            <a:endParaRPr lang="en-GB" altLang="fr-FR" sz="2000" dirty="0"/>
          </a:p>
          <a:p>
            <a:pPr lvl="1" eaLnBrk="1" hangingPunct="1">
              <a:lnSpc>
                <a:spcPct val="80000"/>
              </a:lnSpc>
            </a:pPr>
            <a:r>
              <a:rPr lang="hu-HU" altLang="fr-FR" sz="1800" dirty="0"/>
              <a:t>28 tagú kollégium – teljes függetlenség</a:t>
            </a:r>
            <a:r>
              <a:rPr lang="en-GB" altLang="fr-FR" sz="1800" dirty="0"/>
              <a:t> </a:t>
            </a:r>
          </a:p>
          <a:p>
            <a:pPr lvl="1" eaLnBrk="1" hangingPunct="1">
              <a:lnSpc>
                <a:spcPct val="80000"/>
              </a:lnSpc>
            </a:pPr>
            <a:r>
              <a:rPr lang="hu-HU" altLang="fr-FR" sz="1800" dirty="0"/>
              <a:t>elnök</a:t>
            </a:r>
            <a:r>
              <a:rPr lang="en-US" altLang="fr-FR" sz="1800" dirty="0"/>
              <a:t> </a:t>
            </a:r>
            <a:r>
              <a:rPr lang="en-GB" altLang="fr-FR" sz="1800" dirty="0"/>
              <a:t>Jean-Claude JUNCKER</a:t>
            </a:r>
            <a:endParaRPr lang="hu-HU" altLang="fr-FR" sz="1800" dirty="0"/>
          </a:p>
          <a:p>
            <a:pPr lvl="1">
              <a:lnSpc>
                <a:spcPct val="80000"/>
              </a:lnSpc>
            </a:pPr>
            <a:r>
              <a:rPr lang="hu-HU" altLang="fr-FR" sz="1800" dirty="0"/>
              <a:t>tagok: </a:t>
            </a:r>
            <a:r>
              <a:rPr lang="en-GB" altLang="fr-FR" sz="1800" dirty="0">
                <a:hlinkClick r:id="rId2"/>
              </a:rPr>
              <a:t>http://ec.europa.eu/commission/2014-2019_en</a:t>
            </a:r>
            <a:endParaRPr lang="hu-HU" altLang="fr-FR" sz="1800" dirty="0"/>
          </a:p>
          <a:p>
            <a:pPr lvl="1">
              <a:lnSpc>
                <a:spcPct val="80000"/>
              </a:lnSpc>
            </a:pPr>
            <a:r>
              <a:rPr lang="hu-HU" altLang="fr-FR" sz="1800" dirty="0"/>
              <a:t>7 alelnök, köztük a </a:t>
            </a:r>
            <a:r>
              <a:rPr lang="hu-HU" altLang="fr-FR" sz="1800" dirty="0" err="1"/>
              <a:t>Kül-</a:t>
            </a:r>
            <a:r>
              <a:rPr lang="hu-HU" altLang="fr-FR" sz="1800" dirty="0"/>
              <a:t> és Biztonságpolitikai Főképviselő </a:t>
            </a:r>
            <a:r>
              <a:rPr lang="en-US" altLang="fr-FR" sz="1800" dirty="0"/>
              <a:t>(F</a:t>
            </a:r>
            <a:r>
              <a:rPr lang="hu-HU" altLang="fr-FR" sz="1800" dirty="0" err="1"/>
              <a:t>ederica</a:t>
            </a:r>
            <a:r>
              <a:rPr lang="en-US" altLang="fr-FR" sz="1800" dirty="0"/>
              <a:t> Mogherini)</a:t>
            </a:r>
            <a:endParaRPr lang="en-GB" altLang="fr-FR" sz="1800" dirty="0"/>
          </a:p>
          <a:p>
            <a:pPr eaLnBrk="1" hangingPunct="1">
              <a:lnSpc>
                <a:spcPct val="80000"/>
              </a:lnSpc>
            </a:pPr>
            <a:r>
              <a:rPr lang="hu-HU" altLang="fr-FR" sz="2000" dirty="0"/>
              <a:t>Hivatali idő: 5 év </a:t>
            </a:r>
            <a:r>
              <a:rPr lang="hu-HU" altLang="fr-FR" sz="2000" dirty="0">
                <a:sym typeface="Wingdings" panose="05000000000000000000" pitchFamily="2" charset="2"/>
              </a:rPr>
              <a:t> jelenlegi Bizottság: </a:t>
            </a:r>
            <a:r>
              <a:rPr lang="en-GB" altLang="fr-FR" sz="1800" dirty="0"/>
              <a:t>2014-2019</a:t>
            </a:r>
          </a:p>
          <a:p>
            <a:pPr eaLnBrk="1" hangingPunct="1">
              <a:lnSpc>
                <a:spcPct val="80000"/>
              </a:lnSpc>
            </a:pPr>
            <a:r>
              <a:rPr lang="hu-HU" altLang="fr-FR" sz="2000" dirty="0"/>
              <a:t>Hivatal: kb. </a:t>
            </a:r>
            <a:r>
              <a:rPr lang="en-US" altLang="fr-FR" sz="1800" dirty="0"/>
              <a:t>33</a:t>
            </a:r>
            <a:r>
              <a:rPr lang="en-GB" altLang="fr-FR" sz="1800" dirty="0"/>
              <a:t> 000 </a:t>
            </a:r>
            <a:r>
              <a:rPr lang="hu-HU" altLang="fr-FR" sz="1800" dirty="0"/>
              <a:t>európai köztisztviselő </a:t>
            </a:r>
            <a:r>
              <a:rPr lang="en-GB" altLang="fr-FR" sz="1800" dirty="0"/>
              <a:t>(</a:t>
            </a:r>
            <a:r>
              <a:rPr lang="hu-HU" altLang="fr-FR" sz="1800" dirty="0"/>
              <a:t>Főigazgatóságok, Szolgálatok</a:t>
            </a:r>
            <a:r>
              <a:rPr lang="en-GB" altLang="fr-FR" sz="1800" dirty="0"/>
              <a:t>)</a:t>
            </a:r>
          </a:p>
          <a:p>
            <a:pPr eaLnBrk="1" hangingPunct="1">
              <a:lnSpc>
                <a:spcPct val="80000"/>
              </a:lnSpc>
            </a:pPr>
            <a:r>
              <a:rPr lang="hu-HU" altLang="fr-FR" sz="2000" dirty="0"/>
              <a:t>Székhely: Brüsszel (</a:t>
            </a:r>
            <a:r>
              <a:rPr lang="hu-HU" altLang="fr-FR" sz="2000" dirty="0" err="1"/>
              <a:t>Berlaymont</a:t>
            </a:r>
            <a:r>
              <a:rPr lang="hu-HU" altLang="fr-FR" sz="2000" dirty="0"/>
              <a:t> épület); Luxemburg</a:t>
            </a:r>
          </a:p>
          <a:p>
            <a:pPr eaLnBrk="1" hangingPunct="1">
              <a:lnSpc>
                <a:spcPct val="80000"/>
              </a:lnSpc>
            </a:pPr>
            <a:r>
              <a:rPr lang="hu-HU" altLang="fr-FR" sz="2000" dirty="0"/>
              <a:t>A Bizottság feladatai, hatáskörei </a:t>
            </a:r>
            <a:r>
              <a:rPr lang="hu-HU" altLang="fr-FR" sz="2000" dirty="0">
                <a:sym typeface="Wingdings" panose="05000000000000000000" pitchFamily="2" charset="2"/>
              </a:rPr>
              <a:t></a:t>
            </a:r>
            <a:endParaRPr lang="hu-HU" altLang="fr-FR" sz="2000" dirty="0"/>
          </a:p>
          <a:p>
            <a:pPr>
              <a:lnSpc>
                <a:spcPct val="80000"/>
              </a:lnSpc>
            </a:pPr>
            <a:r>
              <a:rPr lang="hu-HU" altLang="fr-FR" sz="2000" dirty="0"/>
              <a:t>Az uniós érdekek megjelenítőjeként: </a:t>
            </a:r>
          </a:p>
          <a:p>
            <a:pPr lvl="1">
              <a:lnSpc>
                <a:spcPct val="80000"/>
              </a:lnSpc>
            </a:pPr>
            <a:r>
              <a:rPr lang="hu-HU" altLang="fr-FR" sz="1600" dirty="0"/>
              <a:t>jogszabályokat terjeszt elő (javaslattétel joga/kötelezettsége)</a:t>
            </a:r>
            <a:endParaRPr lang="en-US" altLang="fr-FR" sz="1600" dirty="0"/>
          </a:p>
          <a:p>
            <a:pPr lvl="1">
              <a:lnSpc>
                <a:spcPct val="80000"/>
              </a:lnSpc>
            </a:pPr>
            <a:r>
              <a:rPr lang="hu-HU" altLang="fr-FR" sz="1600" dirty="0"/>
              <a:t>a „Szerződések őre”</a:t>
            </a:r>
            <a:endParaRPr lang="en-US" altLang="fr-FR" sz="1600" dirty="0"/>
          </a:p>
          <a:p>
            <a:pPr lvl="1">
              <a:lnSpc>
                <a:spcPct val="80000"/>
              </a:lnSpc>
            </a:pPr>
            <a:r>
              <a:rPr lang="hu-HU" altLang="fr-FR" sz="1600" dirty="0"/>
              <a:t>átruházott önálló döntéshozatal</a:t>
            </a:r>
            <a:endParaRPr lang="en-US" altLang="fr-FR" sz="1600" dirty="0"/>
          </a:p>
          <a:p>
            <a:pPr lvl="1">
              <a:lnSpc>
                <a:spcPct val="80000"/>
              </a:lnSpc>
            </a:pPr>
            <a:r>
              <a:rPr lang="hu-HU" altLang="fr-FR" sz="1600" dirty="0"/>
              <a:t>az EU politikák/alapok igazgatása</a:t>
            </a:r>
            <a:endParaRPr lang="en-US" altLang="fr-FR" sz="1600" dirty="0"/>
          </a:p>
          <a:p>
            <a:pPr lvl="1">
              <a:lnSpc>
                <a:spcPct val="80000"/>
              </a:lnSpc>
            </a:pPr>
            <a:r>
              <a:rPr lang="hu-HU" altLang="fr-FR" sz="1600" dirty="0"/>
              <a:t>EU képviselete a külvilág felé (külkereskedelem)</a:t>
            </a:r>
            <a:r>
              <a:rPr lang="en-US" altLang="fr-FR" sz="1600" dirty="0"/>
              <a:t> 	</a:t>
            </a:r>
          </a:p>
          <a:p>
            <a:pPr lvl="1">
              <a:lnSpc>
                <a:spcPct val="80000"/>
              </a:lnSpc>
            </a:pPr>
            <a:r>
              <a:rPr lang="hu-HU" altLang="fr-FR" sz="1600" dirty="0"/>
              <a:t>általában: az EU javaslattevő, végrehajtó, ellenőrző szerve</a:t>
            </a:r>
            <a:endParaRPr lang="en-GB" altLang="fr-FR" sz="1400" dirty="0"/>
          </a:p>
        </p:txBody>
      </p:sp>
      <p:pic>
        <p:nvPicPr>
          <p:cNvPr id="2" name="Picture 1"/>
          <p:cNvPicPr>
            <a:picLocks noChangeAspect="1"/>
          </p:cNvPicPr>
          <p:nvPr/>
        </p:nvPicPr>
        <p:blipFill>
          <a:blip r:embed="rId3"/>
          <a:stretch>
            <a:fillRect/>
          </a:stretch>
        </p:blipFill>
        <p:spPr>
          <a:xfrm>
            <a:off x="9091619" y="1295400"/>
            <a:ext cx="1719132" cy="1020388"/>
          </a:xfrm>
          <a:prstGeom prst="rect">
            <a:avLst/>
          </a:prstGeom>
        </p:spPr>
      </p:pic>
    </p:spTree>
    <p:extLst>
      <p:ext uri="{BB962C8B-B14F-4D97-AF65-F5344CB8AC3E}">
        <p14:creationId xmlns:p14="http://schemas.microsoft.com/office/powerpoint/2010/main" val="10985425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1000" fill="hold"/>
                                        <p:tgtEl>
                                          <p:spTgt spid="274434"/>
                                        </p:tgtEl>
                                        <p:attrNameLst>
                                          <p:attrName>ppt_x</p:attrName>
                                        </p:attrNameLst>
                                      </p:cBhvr>
                                      <p:tavLst>
                                        <p:tav tm="0">
                                          <p:val>
                                            <p:strVal val="#ppt_x-.2"/>
                                          </p:val>
                                        </p:tav>
                                        <p:tav tm="100000">
                                          <p:val>
                                            <p:strVal val="#ppt_x"/>
                                          </p:val>
                                        </p:tav>
                                      </p:tavLst>
                                    </p:anim>
                                    <p:anim calcmode="lin" valueType="num">
                                      <p:cBhvr>
                                        <p:cTn id="8" dur="1000" fill="hold"/>
                                        <p:tgtEl>
                                          <p:spTgt spid="2744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44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74435">
                                            <p:txEl>
                                              <p:pRg st="1" end="1"/>
                                            </p:txEl>
                                          </p:spTgt>
                                        </p:tgtEl>
                                        <p:attrNameLst>
                                          <p:attrName>style.visibility</p:attrName>
                                        </p:attrNameLst>
                                      </p:cBhvr>
                                      <p:to>
                                        <p:strVal val="visible"/>
                                      </p:to>
                                    </p:set>
                                    <p:animEffect transition="in" filter="fade">
                                      <p:cBhvr>
                                        <p:cTn id="14" dur="500"/>
                                        <p:tgtEl>
                                          <p:spTgt spid="274435">
                                            <p:txEl>
                                              <p:pRg st="1" end="1"/>
                                            </p:txEl>
                                          </p:spTgt>
                                        </p:tgtEl>
                                      </p:cBhvr>
                                    </p:animEffect>
                                    <p:anim calcmode="lin" valueType="num">
                                      <p:cBhvr>
                                        <p:cTn id="15" dur="500" fill="hold"/>
                                        <p:tgtEl>
                                          <p:spTgt spid="27443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74435">
                                            <p:txEl>
                                              <p:pRg st="1" end="1"/>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274435">
                                            <p:txEl>
                                              <p:pRg st="2" end="2"/>
                                            </p:txEl>
                                          </p:spTgt>
                                        </p:tgtEl>
                                        <p:attrNameLst>
                                          <p:attrName>style.visibility</p:attrName>
                                        </p:attrNameLst>
                                      </p:cBhvr>
                                      <p:to>
                                        <p:strVal val="visible"/>
                                      </p:to>
                                    </p:set>
                                    <p:animEffect transition="in" filter="fade">
                                      <p:cBhvr>
                                        <p:cTn id="19" dur="500"/>
                                        <p:tgtEl>
                                          <p:spTgt spid="274435">
                                            <p:txEl>
                                              <p:pRg st="2" end="2"/>
                                            </p:txEl>
                                          </p:spTgt>
                                        </p:tgtEl>
                                      </p:cBhvr>
                                    </p:animEffect>
                                    <p:anim calcmode="lin" valueType="num">
                                      <p:cBhvr>
                                        <p:cTn id="20" dur="500" fill="hold"/>
                                        <p:tgtEl>
                                          <p:spTgt spid="27443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74435">
                                            <p:txEl>
                                              <p:pRg st="2" end="2"/>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274435">
                                            <p:txEl>
                                              <p:pRg st="3" end="3"/>
                                            </p:txEl>
                                          </p:spTgt>
                                        </p:tgtEl>
                                        <p:attrNameLst>
                                          <p:attrName>style.visibility</p:attrName>
                                        </p:attrNameLst>
                                      </p:cBhvr>
                                      <p:to>
                                        <p:strVal val="visible"/>
                                      </p:to>
                                    </p:set>
                                    <p:animEffect transition="in" filter="fade">
                                      <p:cBhvr>
                                        <p:cTn id="24" dur="500"/>
                                        <p:tgtEl>
                                          <p:spTgt spid="274435">
                                            <p:txEl>
                                              <p:pRg st="3" end="3"/>
                                            </p:txEl>
                                          </p:spTgt>
                                        </p:tgtEl>
                                      </p:cBhvr>
                                    </p:animEffect>
                                    <p:anim calcmode="lin" valueType="num">
                                      <p:cBhvr>
                                        <p:cTn id="25" dur="500" fill="hold"/>
                                        <p:tgtEl>
                                          <p:spTgt spid="274435">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74435">
                                            <p:txEl>
                                              <p:pRg st="3" end="3"/>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274435">
                                            <p:txEl>
                                              <p:pRg st="4" end="4"/>
                                            </p:txEl>
                                          </p:spTgt>
                                        </p:tgtEl>
                                        <p:attrNameLst>
                                          <p:attrName>style.visibility</p:attrName>
                                        </p:attrNameLst>
                                      </p:cBhvr>
                                      <p:to>
                                        <p:strVal val="visible"/>
                                      </p:to>
                                    </p:set>
                                    <p:animEffect transition="in" filter="fade">
                                      <p:cBhvr>
                                        <p:cTn id="29" dur="500"/>
                                        <p:tgtEl>
                                          <p:spTgt spid="274435">
                                            <p:txEl>
                                              <p:pRg st="4" end="4"/>
                                            </p:txEl>
                                          </p:spTgt>
                                        </p:tgtEl>
                                      </p:cBhvr>
                                    </p:animEffect>
                                    <p:anim calcmode="lin" valueType="num">
                                      <p:cBhvr>
                                        <p:cTn id="30" dur="500" fill="hold"/>
                                        <p:tgtEl>
                                          <p:spTgt spid="274435">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274435">
                                            <p:txEl>
                                              <p:pRg st="4" end="4"/>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274435">
                                            <p:txEl>
                                              <p:pRg st="5" end="5"/>
                                            </p:txEl>
                                          </p:spTgt>
                                        </p:tgtEl>
                                        <p:attrNameLst>
                                          <p:attrName>style.visibility</p:attrName>
                                        </p:attrNameLst>
                                      </p:cBhvr>
                                      <p:to>
                                        <p:strVal val="visible"/>
                                      </p:to>
                                    </p:set>
                                    <p:animEffect transition="in" filter="fade">
                                      <p:cBhvr>
                                        <p:cTn id="34" dur="500"/>
                                        <p:tgtEl>
                                          <p:spTgt spid="274435">
                                            <p:txEl>
                                              <p:pRg st="5" end="5"/>
                                            </p:txEl>
                                          </p:spTgt>
                                        </p:tgtEl>
                                      </p:cBhvr>
                                    </p:animEffect>
                                    <p:anim calcmode="lin" valueType="num">
                                      <p:cBhvr>
                                        <p:cTn id="35" dur="500" fill="hold"/>
                                        <p:tgtEl>
                                          <p:spTgt spid="274435">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27443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4" presetClass="entr" presetSubtype="0" fill="hold" grpId="0" nodeType="clickEffect">
                                  <p:stCondLst>
                                    <p:cond delay="0"/>
                                  </p:stCondLst>
                                  <p:childTnLst>
                                    <p:set>
                                      <p:cBhvr>
                                        <p:cTn id="40" dur="1" fill="hold">
                                          <p:stCondLst>
                                            <p:cond delay="0"/>
                                          </p:stCondLst>
                                        </p:cTn>
                                        <p:tgtEl>
                                          <p:spTgt spid="274435">
                                            <p:txEl>
                                              <p:pRg st="6" end="6"/>
                                            </p:txEl>
                                          </p:spTgt>
                                        </p:tgtEl>
                                        <p:attrNameLst>
                                          <p:attrName>style.visibility</p:attrName>
                                        </p:attrNameLst>
                                      </p:cBhvr>
                                      <p:to>
                                        <p:strVal val="visible"/>
                                      </p:to>
                                    </p:set>
                                    <p:animEffect transition="in" filter="fade">
                                      <p:cBhvr>
                                        <p:cTn id="41" dur="500"/>
                                        <p:tgtEl>
                                          <p:spTgt spid="274435">
                                            <p:txEl>
                                              <p:pRg st="6" end="6"/>
                                            </p:txEl>
                                          </p:spTgt>
                                        </p:tgtEl>
                                      </p:cBhvr>
                                    </p:animEffect>
                                    <p:anim calcmode="lin" valueType="num">
                                      <p:cBhvr>
                                        <p:cTn id="42" dur="500" fill="hold"/>
                                        <p:tgtEl>
                                          <p:spTgt spid="274435">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274435">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4" presetClass="entr" presetSubtype="0" fill="hold" grpId="0" nodeType="clickEffect">
                                  <p:stCondLst>
                                    <p:cond delay="0"/>
                                  </p:stCondLst>
                                  <p:childTnLst>
                                    <p:set>
                                      <p:cBhvr>
                                        <p:cTn id="47" dur="1" fill="hold">
                                          <p:stCondLst>
                                            <p:cond delay="0"/>
                                          </p:stCondLst>
                                        </p:cTn>
                                        <p:tgtEl>
                                          <p:spTgt spid="274435">
                                            <p:txEl>
                                              <p:pRg st="7" end="7"/>
                                            </p:txEl>
                                          </p:spTgt>
                                        </p:tgtEl>
                                        <p:attrNameLst>
                                          <p:attrName>style.visibility</p:attrName>
                                        </p:attrNameLst>
                                      </p:cBhvr>
                                      <p:to>
                                        <p:strVal val="visible"/>
                                      </p:to>
                                    </p:set>
                                    <p:animEffect transition="in" filter="fade">
                                      <p:cBhvr>
                                        <p:cTn id="48" dur="500"/>
                                        <p:tgtEl>
                                          <p:spTgt spid="274435">
                                            <p:txEl>
                                              <p:pRg st="7" end="7"/>
                                            </p:txEl>
                                          </p:spTgt>
                                        </p:tgtEl>
                                      </p:cBhvr>
                                    </p:animEffect>
                                    <p:anim calcmode="lin" valueType="num">
                                      <p:cBhvr>
                                        <p:cTn id="49" dur="500" fill="hold"/>
                                        <p:tgtEl>
                                          <p:spTgt spid="274435">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274435">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4" presetClass="entr" presetSubtype="0" fill="hold" grpId="0" nodeType="clickEffect">
                                  <p:stCondLst>
                                    <p:cond delay="0"/>
                                  </p:stCondLst>
                                  <p:childTnLst>
                                    <p:set>
                                      <p:cBhvr>
                                        <p:cTn id="54" dur="1" fill="hold">
                                          <p:stCondLst>
                                            <p:cond delay="0"/>
                                          </p:stCondLst>
                                        </p:cTn>
                                        <p:tgtEl>
                                          <p:spTgt spid="274435">
                                            <p:txEl>
                                              <p:pRg st="8" end="8"/>
                                            </p:txEl>
                                          </p:spTgt>
                                        </p:tgtEl>
                                        <p:attrNameLst>
                                          <p:attrName>style.visibility</p:attrName>
                                        </p:attrNameLst>
                                      </p:cBhvr>
                                      <p:to>
                                        <p:strVal val="visible"/>
                                      </p:to>
                                    </p:set>
                                    <p:animEffect transition="in" filter="fade">
                                      <p:cBhvr>
                                        <p:cTn id="55" dur="500"/>
                                        <p:tgtEl>
                                          <p:spTgt spid="274435">
                                            <p:txEl>
                                              <p:pRg st="8" end="8"/>
                                            </p:txEl>
                                          </p:spTgt>
                                        </p:tgtEl>
                                      </p:cBhvr>
                                    </p:animEffect>
                                    <p:anim calcmode="lin" valueType="num">
                                      <p:cBhvr>
                                        <p:cTn id="56" dur="500" fill="hold"/>
                                        <p:tgtEl>
                                          <p:spTgt spid="274435">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274435">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4" presetClass="entr" presetSubtype="0" fill="hold" grpId="0" nodeType="clickEffect">
                                  <p:stCondLst>
                                    <p:cond delay="0"/>
                                  </p:stCondLst>
                                  <p:childTnLst>
                                    <p:set>
                                      <p:cBhvr>
                                        <p:cTn id="61" dur="1" fill="hold">
                                          <p:stCondLst>
                                            <p:cond delay="0"/>
                                          </p:stCondLst>
                                        </p:cTn>
                                        <p:tgtEl>
                                          <p:spTgt spid="274435">
                                            <p:txEl>
                                              <p:pRg st="9" end="9"/>
                                            </p:txEl>
                                          </p:spTgt>
                                        </p:tgtEl>
                                        <p:attrNameLst>
                                          <p:attrName>style.visibility</p:attrName>
                                        </p:attrNameLst>
                                      </p:cBhvr>
                                      <p:to>
                                        <p:strVal val="visible"/>
                                      </p:to>
                                    </p:set>
                                    <p:animEffect transition="in" filter="fade">
                                      <p:cBhvr>
                                        <p:cTn id="62" dur="500"/>
                                        <p:tgtEl>
                                          <p:spTgt spid="274435">
                                            <p:txEl>
                                              <p:pRg st="9" end="9"/>
                                            </p:txEl>
                                          </p:spTgt>
                                        </p:tgtEl>
                                      </p:cBhvr>
                                    </p:animEffect>
                                    <p:anim calcmode="lin" valueType="num">
                                      <p:cBhvr>
                                        <p:cTn id="63" dur="500" fill="hold"/>
                                        <p:tgtEl>
                                          <p:spTgt spid="274435">
                                            <p:txEl>
                                              <p:pRg st="9" end="9"/>
                                            </p:txEl>
                                          </p:spTgt>
                                        </p:tgtEl>
                                        <p:attrNameLst>
                                          <p:attrName>ppt_x</p:attrName>
                                        </p:attrNameLst>
                                      </p:cBhvr>
                                      <p:tavLst>
                                        <p:tav tm="0">
                                          <p:val>
                                            <p:strVal val="#ppt_x"/>
                                          </p:val>
                                        </p:tav>
                                        <p:tav tm="100000">
                                          <p:val>
                                            <p:strVal val="#ppt_x"/>
                                          </p:val>
                                        </p:tav>
                                      </p:tavLst>
                                    </p:anim>
                                    <p:anim calcmode="lin" valueType="num">
                                      <p:cBhvr>
                                        <p:cTn id="64" dur="500" fill="hold"/>
                                        <p:tgtEl>
                                          <p:spTgt spid="274435">
                                            <p:txEl>
                                              <p:pRg st="9" end="9"/>
                                            </p:txEl>
                                          </p:spTgt>
                                        </p:tgtEl>
                                        <p:attrNameLst>
                                          <p:attrName>ppt_y</p:attrName>
                                        </p:attrNameLst>
                                      </p:cBhvr>
                                      <p:tavLst>
                                        <p:tav tm="0">
                                          <p:val>
                                            <p:strVal val="#ppt_y+.05"/>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4" presetClass="entr" presetSubtype="0" fill="hold" grpId="0" nodeType="clickEffect">
                                  <p:stCondLst>
                                    <p:cond delay="0"/>
                                  </p:stCondLst>
                                  <p:childTnLst>
                                    <p:set>
                                      <p:cBhvr>
                                        <p:cTn id="68" dur="1" fill="hold">
                                          <p:stCondLst>
                                            <p:cond delay="0"/>
                                          </p:stCondLst>
                                        </p:cTn>
                                        <p:tgtEl>
                                          <p:spTgt spid="274435">
                                            <p:txEl>
                                              <p:pRg st="10" end="10"/>
                                            </p:txEl>
                                          </p:spTgt>
                                        </p:tgtEl>
                                        <p:attrNameLst>
                                          <p:attrName>style.visibility</p:attrName>
                                        </p:attrNameLst>
                                      </p:cBhvr>
                                      <p:to>
                                        <p:strVal val="visible"/>
                                      </p:to>
                                    </p:set>
                                    <p:animEffect transition="in" filter="fade">
                                      <p:cBhvr>
                                        <p:cTn id="69" dur="500"/>
                                        <p:tgtEl>
                                          <p:spTgt spid="274435">
                                            <p:txEl>
                                              <p:pRg st="10" end="10"/>
                                            </p:txEl>
                                          </p:spTgt>
                                        </p:tgtEl>
                                      </p:cBhvr>
                                    </p:animEffect>
                                    <p:anim calcmode="lin" valueType="num">
                                      <p:cBhvr>
                                        <p:cTn id="70" dur="500" fill="hold"/>
                                        <p:tgtEl>
                                          <p:spTgt spid="274435">
                                            <p:txEl>
                                              <p:pRg st="10" end="10"/>
                                            </p:txEl>
                                          </p:spTgt>
                                        </p:tgtEl>
                                        <p:attrNameLst>
                                          <p:attrName>ppt_x</p:attrName>
                                        </p:attrNameLst>
                                      </p:cBhvr>
                                      <p:tavLst>
                                        <p:tav tm="0">
                                          <p:val>
                                            <p:strVal val="#ppt_x"/>
                                          </p:val>
                                        </p:tav>
                                        <p:tav tm="100000">
                                          <p:val>
                                            <p:strVal val="#ppt_x"/>
                                          </p:val>
                                        </p:tav>
                                      </p:tavLst>
                                    </p:anim>
                                    <p:anim calcmode="lin" valueType="num">
                                      <p:cBhvr>
                                        <p:cTn id="71" dur="500" fill="hold"/>
                                        <p:tgtEl>
                                          <p:spTgt spid="274435">
                                            <p:txEl>
                                              <p:pRg st="10" end="10"/>
                                            </p:txEl>
                                          </p:spTgt>
                                        </p:tgtEl>
                                        <p:attrNameLst>
                                          <p:attrName>ppt_y</p:attrName>
                                        </p:attrNameLst>
                                      </p:cBhvr>
                                      <p:tavLst>
                                        <p:tav tm="0">
                                          <p:val>
                                            <p:strVal val="#ppt_y+.05"/>
                                          </p:val>
                                        </p:tav>
                                        <p:tav tm="100000">
                                          <p:val>
                                            <p:strVal val="#ppt_y"/>
                                          </p:val>
                                        </p:tav>
                                      </p:tavLst>
                                    </p:anim>
                                  </p:childTnLst>
                                </p:cTn>
                              </p:par>
                              <p:par>
                                <p:cTn id="72" presetID="44" presetClass="entr" presetSubtype="0" fill="hold" grpId="0" nodeType="withEffect">
                                  <p:stCondLst>
                                    <p:cond delay="0"/>
                                  </p:stCondLst>
                                  <p:childTnLst>
                                    <p:set>
                                      <p:cBhvr>
                                        <p:cTn id="73" dur="1" fill="hold">
                                          <p:stCondLst>
                                            <p:cond delay="0"/>
                                          </p:stCondLst>
                                        </p:cTn>
                                        <p:tgtEl>
                                          <p:spTgt spid="274435">
                                            <p:txEl>
                                              <p:pRg st="11" end="11"/>
                                            </p:txEl>
                                          </p:spTgt>
                                        </p:tgtEl>
                                        <p:attrNameLst>
                                          <p:attrName>style.visibility</p:attrName>
                                        </p:attrNameLst>
                                      </p:cBhvr>
                                      <p:to>
                                        <p:strVal val="visible"/>
                                      </p:to>
                                    </p:set>
                                    <p:animEffect transition="in" filter="fade">
                                      <p:cBhvr>
                                        <p:cTn id="74" dur="500"/>
                                        <p:tgtEl>
                                          <p:spTgt spid="274435">
                                            <p:txEl>
                                              <p:pRg st="11" end="11"/>
                                            </p:txEl>
                                          </p:spTgt>
                                        </p:tgtEl>
                                      </p:cBhvr>
                                    </p:animEffect>
                                    <p:anim calcmode="lin" valueType="num">
                                      <p:cBhvr>
                                        <p:cTn id="75" dur="500" fill="hold"/>
                                        <p:tgtEl>
                                          <p:spTgt spid="274435">
                                            <p:txEl>
                                              <p:pRg st="11" end="11"/>
                                            </p:txEl>
                                          </p:spTgt>
                                        </p:tgtEl>
                                        <p:attrNameLst>
                                          <p:attrName>ppt_x</p:attrName>
                                        </p:attrNameLst>
                                      </p:cBhvr>
                                      <p:tavLst>
                                        <p:tav tm="0">
                                          <p:val>
                                            <p:strVal val="#ppt_x"/>
                                          </p:val>
                                        </p:tav>
                                        <p:tav tm="100000">
                                          <p:val>
                                            <p:strVal val="#ppt_x"/>
                                          </p:val>
                                        </p:tav>
                                      </p:tavLst>
                                    </p:anim>
                                    <p:anim calcmode="lin" valueType="num">
                                      <p:cBhvr>
                                        <p:cTn id="76" dur="500" fill="hold"/>
                                        <p:tgtEl>
                                          <p:spTgt spid="274435">
                                            <p:txEl>
                                              <p:pRg st="11" end="11"/>
                                            </p:txEl>
                                          </p:spTgt>
                                        </p:tgtEl>
                                        <p:attrNameLst>
                                          <p:attrName>ppt_y</p:attrName>
                                        </p:attrNameLst>
                                      </p:cBhvr>
                                      <p:tavLst>
                                        <p:tav tm="0">
                                          <p:val>
                                            <p:strVal val="#ppt_y+.05"/>
                                          </p:val>
                                        </p:tav>
                                        <p:tav tm="100000">
                                          <p:val>
                                            <p:strVal val="#ppt_y"/>
                                          </p:val>
                                        </p:tav>
                                      </p:tavLst>
                                    </p:anim>
                                  </p:childTnLst>
                                </p:cTn>
                              </p:par>
                              <p:par>
                                <p:cTn id="77" presetID="44" presetClass="entr" presetSubtype="0" fill="hold" grpId="0" nodeType="withEffect">
                                  <p:stCondLst>
                                    <p:cond delay="0"/>
                                  </p:stCondLst>
                                  <p:childTnLst>
                                    <p:set>
                                      <p:cBhvr>
                                        <p:cTn id="78" dur="1" fill="hold">
                                          <p:stCondLst>
                                            <p:cond delay="0"/>
                                          </p:stCondLst>
                                        </p:cTn>
                                        <p:tgtEl>
                                          <p:spTgt spid="274435">
                                            <p:txEl>
                                              <p:pRg st="12" end="12"/>
                                            </p:txEl>
                                          </p:spTgt>
                                        </p:tgtEl>
                                        <p:attrNameLst>
                                          <p:attrName>style.visibility</p:attrName>
                                        </p:attrNameLst>
                                      </p:cBhvr>
                                      <p:to>
                                        <p:strVal val="visible"/>
                                      </p:to>
                                    </p:set>
                                    <p:animEffect transition="in" filter="fade">
                                      <p:cBhvr>
                                        <p:cTn id="79" dur="500"/>
                                        <p:tgtEl>
                                          <p:spTgt spid="274435">
                                            <p:txEl>
                                              <p:pRg st="12" end="12"/>
                                            </p:txEl>
                                          </p:spTgt>
                                        </p:tgtEl>
                                      </p:cBhvr>
                                    </p:animEffect>
                                    <p:anim calcmode="lin" valueType="num">
                                      <p:cBhvr>
                                        <p:cTn id="80" dur="500" fill="hold"/>
                                        <p:tgtEl>
                                          <p:spTgt spid="274435">
                                            <p:txEl>
                                              <p:pRg st="12" end="12"/>
                                            </p:txEl>
                                          </p:spTgt>
                                        </p:tgtEl>
                                        <p:attrNameLst>
                                          <p:attrName>ppt_x</p:attrName>
                                        </p:attrNameLst>
                                      </p:cBhvr>
                                      <p:tavLst>
                                        <p:tav tm="0">
                                          <p:val>
                                            <p:strVal val="#ppt_x"/>
                                          </p:val>
                                        </p:tav>
                                        <p:tav tm="100000">
                                          <p:val>
                                            <p:strVal val="#ppt_x"/>
                                          </p:val>
                                        </p:tav>
                                      </p:tavLst>
                                    </p:anim>
                                    <p:anim calcmode="lin" valueType="num">
                                      <p:cBhvr>
                                        <p:cTn id="81" dur="500" fill="hold"/>
                                        <p:tgtEl>
                                          <p:spTgt spid="274435">
                                            <p:txEl>
                                              <p:pRg st="12" end="12"/>
                                            </p:txEl>
                                          </p:spTgt>
                                        </p:tgtEl>
                                        <p:attrNameLst>
                                          <p:attrName>ppt_y</p:attrName>
                                        </p:attrNameLst>
                                      </p:cBhvr>
                                      <p:tavLst>
                                        <p:tav tm="0">
                                          <p:val>
                                            <p:strVal val="#ppt_y+.05"/>
                                          </p:val>
                                        </p:tav>
                                        <p:tav tm="100000">
                                          <p:val>
                                            <p:strVal val="#ppt_y"/>
                                          </p:val>
                                        </p:tav>
                                      </p:tavLst>
                                    </p:anim>
                                  </p:childTnLst>
                                </p:cTn>
                              </p:par>
                              <p:par>
                                <p:cTn id="82" presetID="44" presetClass="entr" presetSubtype="0" fill="hold" grpId="0" nodeType="withEffect">
                                  <p:stCondLst>
                                    <p:cond delay="0"/>
                                  </p:stCondLst>
                                  <p:childTnLst>
                                    <p:set>
                                      <p:cBhvr>
                                        <p:cTn id="83" dur="1" fill="hold">
                                          <p:stCondLst>
                                            <p:cond delay="0"/>
                                          </p:stCondLst>
                                        </p:cTn>
                                        <p:tgtEl>
                                          <p:spTgt spid="274435">
                                            <p:txEl>
                                              <p:pRg st="13" end="13"/>
                                            </p:txEl>
                                          </p:spTgt>
                                        </p:tgtEl>
                                        <p:attrNameLst>
                                          <p:attrName>style.visibility</p:attrName>
                                        </p:attrNameLst>
                                      </p:cBhvr>
                                      <p:to>
                                        <p:strVal val="visible"/>
                                      </p:to>
                                    </p:set>
                                    <p:animEffect transition="in" filter="fade">
                                      <p:cBhvr>
                                        <p:cTn id="84" dur="500"/>
                                        <p:tgtEl>
                                          <p:spTgt spid="274435">
                                            <p:txEl>
                                              <p:pRg st="13" end="13"/>
                                            </p:txEl>
                                          </p:spTgt>
                                        </p:tgtEl>
                                      </p:cBhvr>
                                    </p:animEffect>
                                    <p:anim calcmode="lin" valueType="num">
                                      <p:cBhvr>
                                        <p:cTn id="85" dur="500" fill="hold"/>
                                        <p:tgtEl>
                                          <p:spTgt spid="274435">
                                            <p:txEl>
                                              <p:pRg st="13" end="13"/>
                                            </p:txEl>
                                          </p:spTgt>
                                        </p:tgtEl>
                                        <p:attrNameLst>
                                          <p:attrName>ppt_x</p:attrName>
                                        </p:attrNameLst>
                                      </p:cBhvr>
                                      <p:tavLst>
                                        <p:tav tm="0">
                                          <p:val>
                                            <p:strVal val="#ppt_x"/>
                                          </p:val>
                                        </p:tav>
                                        <p:tav tm="100000">
                                          <p:val>
                                            <p:strVal val="#ppt_x"/>
                                          </p:val>
                                        </p:tav>
                                      </p:tavLst>
                                    </p:anim>
                                    <p:anim calcmode="lin" valueType="num">
                                      <p:cBhvr>
                                        <p:cTn id="86" dur="500" fill="hold"/>
                                        <p:tgtEl>
                                          <p:spTgt spid="274435">
                                            <p:txEl>
                                              <p:pRg st="13" end="13"/>
                                            </p:txEl>
                                          </p:spTgt>
                                        </p:tgtEl>
                                        <p:attrNameLst>
                                          <p:attrName>ppt_y</p:attrName>
                                        </p:attrNameLst>
                                      </p:cBhvr>
                                      <p:tavLst>
                                        <p:tav tm="0">
                                          <p:val>
                                            <p:strVal val="#ppt_y+.05"/>
                                          </p:val>
                                        </p:tav>
                                        <p:tav tm="100000">
                                          <p:val>
                                            <p:strVal val="#ppt_y"/>
                                          </p:val>
                                        </p:tav>
                                      </p:tavLst>
                                    </p:anim>
                                  </p:childTnLst>
                                </p:cTn>
                              </p:par>
                              <p:par>
                                <p:cTn id="87" presetID="44" presetClass="entr" presetSubtype="0" fill="hold" grpId="0" nodeType="withEffect">
                                  <p:stCondLst>
                                    <p:cond delay="0"/>
                                  </p:stCondLst>
                                  <p:childTnLst>
                                    <p:set>
                                      <p:cBhvr>
                                        <p:cTn id="88" dur="1" fill="hold">
                                          <p:stCondLst>
                                            <p:cond delay="0"/>
                                          </p:stCondLst>
                                        </p:cTn>
                                        <p:tgtEl>
                                          <p:spTgt spid="274435">
                                            <p:txEl>
                                              <p:pRg st="14" end="14"/>
                                            </p:txEl>
                                          </p:spTgt>
                                        </p:tgtEl>
                                        <p:attrNameLst>
                                          <p:attrName>style.visibility</p:attrName>
                                        </p:attrNameLst>
                                      </p:cBhvr>
                                      <p:to>
                                        <p:strVal val="visible"/>
                                      </p:to>
                                    </p:set>
                                    <p:animEffect transition="in" filter="fade">
                                      <p:cBhvr>
                                        <p:cTn id="89" dur="500"/>
                                        <p:tgtEl>
                                          <p:spTgt spid="274435">
                                            <p:txEl>
                                              <p:pRg st="14" end="14"/>
                                            </p:txEl>
                                          </p:spTgt>
                                        </p:tgtEl>
                                      </p:cBhvr>
                                    </p:animEffect>
                                    <p:anim calcmode="lin" valueType="num">
                                      <p:cBhvr>
                                        <p:cTn id="90" dur="500" fill="hold"/>
                                        <p:tgtEl>
                                          <p:spTgt spid="274435">
                                            <p:txEl>
                                              <p:pRg st="14" end="14"/>
                                            </p:txEl>
                                          </p:spTgt>
                                        </p:tgtEl>
                                        <p:attrNameLst>
                                          <p:attrName>ppt_x</p:attrName>
                                        </p:attrNameLst>
                                      </p:cBhvr>
                                      <p:tavLst>
                                        <p:tav tm="0">
                                          <p:val>
                                            <p:strVal val="#ppt_x"/>
                                          </p:val>
                                        </p:tav>
                                        <p:tav tm="100000">
                                          <p:val>
                                            <p:strVal val="#ppt_x"/>
                                          </p:val>
                                        </p:tav>
                                      </p:tavLst>
                                    </p:anim>
                                    <p:anim calcmode="lin" valueType="num">
                                      <p:cBhvr>
                                        <p:cTn id="91" dur="500" fill="hold"/>
                                        <p:tgtEl>
                                          <p:spTgt spid="274435">
                                            <p:txEl>
                                              <p:pRg st="14" end="14"/>
                                            </p:txEl>
                                          </p:spTgt>
                                        </p:tgtEl>
                                        <p:attrNameLst>
                                          <p:attrName>ppt_y</p:attrName>
                                        </p:attrNameLst>
                                      </p:cBhvr>
                                      <p:tavLst>
                                        <p:tav tm="0">
                                          <p:val>
                                            <p:strVal val="#ppt_y+.05"/>
                                          </p:val>
                                        </p:tav>
                                        <p:tav tm="100000">
                                          <p:val>
                                            <p:strVal val="#ppt_y"/>
                                          </p:val>
                                        </p:tav>
                                      </p:tavLst>
                                    </p:anim>
                                  </p:childTnLst>
                                </p:cTn>
                              </p:par>
                              <p:par>
                                <p:cTn id="92" presetID="44" presetClass="entr" presetSubtype="0" fill="hold" grpId="0" nodeType="withEffect">
                                  <p:stCondLst>
                                    <p:cond delay="0"/>
                                  </p:stCondLst>
                                  <p:childTnLst>
                                    <p:set>
                                      <p:cBhvr>
                                        <p:cTn id="93" dur="1" fill="hold">
                                          <p:stCondLst>
                                            <p:cond delay="0"/>
                                          </p:stCondLst>
                                        </p:cTn>
                                        <p:tgtEl>
                                          <p:spTgt spid="274435">
                                            <p:txEl>
                                              <p:pRg st="15" end="15"/>
                                            </p:txEl>
                                          </p:spTgt>
                                        </p:tgtEl>
                                        <p:attrNameLst>
                                          <p:attrName>style.visibility</p:attrName>
                                        </p:attrNameLst>
                                      </p:cBhvr>
                                      <p:to>
                                        <p:strVal val="visible"/>
                                      </p:to>
                                    </p:set>
                                    <p:animEffect transition="in" filter="fade">
                                      <p:cBhvr>
                                        <p:cTn id="94" dur="500"/>
                                        <p:tgtEl>
                                          <p:spTgt spid="274435">
                                            <p:txEl>
                                              <p:pRg st="15" end="15"/>
                                            </p:txEl>
                                          </p:spTgt>
                                        </p:tgtEl>
                                      </p:cBhvr>
                                    </p:animEffect>
                                    <p:anim calcmode="lin" valueType="num">
                                      <p:cBhvr>
                                        <p:cTn id="95" dur="500" fill="hold"/>
                                        <p:tgtEl>
                                          <p:spTgt spid="274435">
                                            <p:txEl>
                                              <p:pRg st="15" end="15"/>
                                            </p:txEl>
                                          </p:spTgt>
                                        </p:tgtEl>
                                        <p:attrNameLst>
                                          <p:attrName>ppt_x</p:attrName>
                                        </p:attrNameLst>
                                      </p:cBhvr>
                                      <p:tavLst>
                                        <p:tav tm="0">
                                          <p:val>
                                            <p:strVal val="#ppt_x"/>
                                          </p:val>
                                        </p:tav>
                                        <p:tav tm="100000">
                                          <p:val>
                                            <p:strVal val="#ppt_x"/>
                                          </p:val>
                                        </p:tav>
                                      </p:tavLst>
                                    </p:anim>
                                    <p:anim calcmode="lin" valueType="num">
                                      <p:cBhvr>
                                        <p:cTn id="96" dur="500" fill="hold"/>
                                        <p:tgtEl>
                                          <p:spTgt spid="274435">
                                            <p:txEl>
                                              <p:pRg st="15" end="15"/>
                                            </p:txEl>
                                          </p:spTgt>
                                        </p:tgtEl>
                                        <p:attrNameLst>
                                          <p:attrName>ppt_y</p:attrName>
                                        </p:attrNameLst>
                                      </p:cBhvr>
                                      <p:tavLst>
                                        <p:tav tm="0">
                                          <p:val>
                                            <p:strVal val="#ppt_y+.05"/>
                                          </p:val>
                                        </p:tav>
                                        <p:tav tm="100000">
                                          <p:val>
                                            <p:strVal val="#ppt_y"/>
                                          </p:val>
                                        </p:tav>
                                      </p:tavLst>
                                    </p:anim>
                                  </p:childTnLst>
                                </p:cTn>
                              </p:par>
                              <p:par>
                                <p:cTn id="97" presetID="44" presetClass="entr" presetSubtype="0" fill="hold" grpId="0" nodeType="withEffect">
                                  <p:stCondLst>
                                    <p:cond delay="0"/>
                                  </p:stCondLst>
                                  <p:childTnLst>
                                    <p:set>
                                      <p:cBhvr>
                                        <p:cTn id="98" dur="1" fill="hold">
                                          <p:stCondLst>
                                            <p:cond delay="0"/>
                                          </p:stCondLst>
                                        </p:cTn>
                                        <p:tgtEl>
                                          <p:spTgt spid="274435">
                                            <p:txEl>
                                              <p:pRg st="16" end="16"/>
                                            </p:txEl>
                                          </p:spTgt>
                                        </p:tgtEl>
                                        <p:attrNameLst>
                                          <p:attrName>style.visibility</p:attrName>
                                        </p:attrNameLst>
                                      </p:cBhvr>
                                      <p:to>
                                        <p:strVal val="visible"/>
                                      </p:to>
                                    </p:set>
                                    <p:animEffect transition="in" filter="fade">
                                      <p:cBhvr>
                                        <p:cTn id="99" dur="500"/>
                                        <p:tgtEl>
                                          <p:spTgt spid="274435">
                                            <p:txEl>
                                              <p:pRg st="16" end="16"/>
                                            </p:txEl>
                                          </p:spTgt>
                                        </p:tgtEl>
                                      </p:cBhvr>
                                    </p:animEffect>
                                    <p:anim calcmode="lin" valueType="num">
                                      <p:cBhvr>
                                        <p:cTn id="100" dur="500" fill="hold"/>
                                        <p:tgtEl>
                                          <p:spTgt spid="274435">
                                            <p:txEl>
                                              <p:pRg st="16" end="16"/>
                                            </p:txEl>
                                          </p:spTgt>
                                        </p:tgtEl>
                                        <p:attrNameLst>
                                          <p:attrName>ppt_x</p:attrName>
                                        </p:attrNameLst>
                                      </p:cBhvr>
                                      <p:tavLst>
                                        <p:tav tm="0">
                                          <p:val>
                                            <p:strVal val="#ppt_x"/>
                                          </p:val>
                                        </p:tav>
                                        <p:tav tm="100000">
                                          <p:val>
                                            <p:strVal val="#ppt_x"/>
                                          </p:val>
                                        </p:tav>
                                      </p:tavLst>
                                    </p:anim>
                                    <p:anim calcmode="lin" valueType="num">
                                      <p:cBhvr>
                                        <p:cTn id="101" dur="500" fill="hold"/>
                                        <p:tgtEl>
                                          <p:spTgt spid="274435">
                                            <p:txEl>
                                              <p:pRg st="16" end="1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p:bldP spid="27443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045029" y="274638"/>
            <a:ext cx="9165771" cy="944562"/>
          </a:xfrm>
        </p:spPr>
        <p:txBody>
          <a:bodyPr/>
          <a:lstStyle/>
          <a:p>
            <a:pPr eaLnBrk="1" hangingPunct="1"/>
            <a:r>
              <a:rPr lang="hu-HU" altLang="fr-FR" sz="4000" dirty="0"/>
              <a:t>Miniszterek Tanácsa</a:t>
            </a:r>
          </a:p>
        </p:txBody>
      </p:sp>
      <p:sp>
        <p:nvSpPr>
          <p:cNvPr id="277507" name="Rectangle 3"/>
          <p:cNvSpPr>
            <a:spLocks noGrp="1" noChangeArrowheads="1"/>
          </p:cNvSpPr>
          <p:nvPr>
            <p:ph type="body" idx="1"/>
          </p:nvPr>
        </p:nvSpPr>
        <p:spPr>
          <a:xfrm>
            <a:off x="877076" y="1436913"/>
            <a:ext cx="10963469" cy="5298233"/>
          </a:xfrm>
        </p:spPr>
        <p:txBody>
          <a:bodyPr>
            <a:normAutofit/>
          </a:bodyPr>
          <a:lstStyle/>
          <a:p>
            <a:pPr eaLnBrk="1" hangingPunct="1">
              <a:lnSpc>
                <a:spcPct val="80000"/>
              </a:lnSpc>
            </a:pPr>
            <a:r>
              <a:rPr lang="hu-HU" altLang="fr-FR" sz="2000" dirty="0"/>
              <a:t>Összetétel: tagállami miniszterek</a:t>
            </a:r>
            <a:r>
              <a:rPr lang="hu-HU" altLang="fr-FR" sz="2000" dirty="0">
                <a:cs typeface="Arial" panose="020B0604020202020204" pitchFamily="34" charset="0"/>
              </a:rPr>
              <a:t>	</a:t>
            </a:r>
            <a:r>
              <a:rPr lang="en-GB" altLang="fr-FR" sz="2000" dirty="0">
                <a:cs typeface="Arial" panose="020B0604020202020204" pitchFamily="34" charset="0"/>
                <a:sym typeface="Wingdings 3" panose="05040102010807070707" pitchFamily="18" charset="2"/>
              </a:rPr>
              <a:t></a:t>
            </a:r>
            <a:r>
              <a:rPr lang="en-GB" altLang="fr-FR" sz="2000" dirty="0">
                <a:cs typeface="Arial" panose="020B0604020202020204" pitchFamily="34" charset="0"/>
              </a:rPr>
              <a:t> </a:t>
            </a:r>
            <a:r>
              <a:rPr lang="en-US" altLang="fr-FR" sz="2000" dirty="0"/>
              <a:t>10 </a:t>
            </a:r>
            <a:r>
              <a:rPr lang="hu-HU" altLang="fr-FR" sz="2000" dirty="0"/>
              <a:t>formációban</a:t>
            </a:r>
            <a:r>
              <a:rPr lang="en-US" altLang="fr-FR" sz="2000" dirty="0"/>
              <a:t>:</a:t>
            </a:r>
            <a:endParaRPr lang="hu-HU" altLang="fr-FR" sz="2000" dirty="0"/>
          </a:p>
          <a:p>
            <a:pPr eaLnBrk="1" hangingPunct="1">
              <a:lnSpc>
                <a:spcPct val="80000"/>
              </a:lnSpc>
            </a:pPr>
            <a:r>
              <a:rPr lang="hu-HU" altLang="fr-FR" sz="2000" dirty="0"/>
              <a:t>Pl. Általános ügyek, Külkapcsolatok, Gazdasági és pénzügyek, Mezőgazdaság, Infrastruktúra</a:t>
            </a:r>
            <a:endParaRPr lang="en-GB" altLang="fr-FR" sz="2000" dirty="0"/>
          </a:p>
          <a:p>
            <a:pPr eaLnBrk="1" hangingPunct="1">
              <a:lnSpc>
                <a:spcPct val="80000"/>
              </a:lnSpc>
            </a:pPr>
            <a:r>
              <a:rPr lang="hu-HU" altLang="fr-FR" sz="2000" dirty="0"/>
              <a:t>Központ: Brüsszelben (</a:t>
            </a:r>
            <a:r>
              <a:rPr lang="hu-HU" altLang="fr-FR" sz="2000" dirty="0" err="1"/>
              <a:t>Justus</a:t>
            </a:r>
            <a:r>
              <a:rPr lang="hu-HU" altLang="fr-FR" sz="2000" dirty="0"/>
              <a:t> </a:t>
            </a:r>
            <a:r>
              <a:rPr lang="hu-HU" altLang="fr-FR" sz="2000" dirty="0" err="1"/>
              <a:t>Lipsius</a:t>
            </a:r>
            <a:r>
              <a:rPr lang="hu-HU" altLang="fr-FR" sz="2000" dirty="0"/>
              <a:t> épület)</a:t>
            </a:r>
            <a:endParaRPr lang="en-GB" altLang="fr-FR" sz="1000" dirty="0"/>
          </a:p>
          <a:p>
            <a:pPr eaLnBrk="1" hangingPunct="1">
              <a:lnSpc>
                <a:spcPct val="80000"/>
              </a:lnSpc>
            </a:pPr>
            <a:r>
              <a:rPr lang="hu-HU" altLang="fr-FR" sz="2000" dirty="0"/>
              <a:t>Rotációs elnökség, minden tagállam 6 hónapig elnököl a Tanácsban (most: Szlovákia, majd Málta)</a:t>
            </a:r>
          </a:p>
          <a:p>
            <a:pPr>
              <a:lnSpc>
                <a:spcPct val="80000"/>
              </a:lnSpc>
            </a:pPr>
            <a:r>
              <a:rPr lang="hu-HU" altLang="fr-FR" sz="2000" dirty="0"/>
              <a:t>Legfőbb feladatok:</a:t>
            </a:r>
          </a:p>
          <a:p>
            <a:pPr lvl="1">
              <a:lnSpc>
                <a:spcPct val="80000"/>
              </a:lnSpc>
            </a:pPr>
            <a:r>
              <a:rPr lang="hu-HU" altLang="fr-FR" sz="1600" dirty="0"/>
              <a:t>döntéshozatal / jogalkotás</a:t>
            </a:r>
            <a:endParaRPr lang="en-US" altLang="fr-FR" sz="1600" dirty="0"/>
          </a:p>
          <a:p>
            <a:pPr lvl="1">
              <a:lnSpc>
                <a:spcPct val="80000"/>
              </a:lnSpc>
            </a:pPr>
            <a:r>
              <a:rPr lang="hu-HU" altLang="fr-FR" sz="1600" dirty="0"/>
              <a:t>gazdaság- és foglalkoztatáspolitikai koordináció</a:t>
            </a:r>
            <a:endParaRPr lang="en-US" altLang="fr-FR" sz="1600" dirty="0"/>
          </a:p>
          <a:p>
            <a:pPr>
              <a:lnSpc>
                <a:spcPct val="80000"/>
              </a:lnSpc>
            </a:pPr>
            <a:r>
              <a:rPr lang="hu-HU" altLang="fr-FR" sz="2000" dirty="0"/>
              <a:t>Döntéshozatali szintek:</a:t>
            </a:r>
            <a:endParaRPr lang="en-US" altLang="fr-FR" sz="2000" dirty="0"/>
          </a:p>
          <a:p>
            <a:pPr lvl="1">
              <a:lnSpc>
                <a:spcPct val="80000"/>
              </a:lnSpc>
            </a:pPr>
            <a:r>
              <a:rPr lang="hu-HU" altLang="fr-FR" sz="1600" dirty="0"/>
              <a:t>munkacsoportok </a:t>
            </a:r>
            <a:r>
              <a:rPr lang="en-US" altLang="fr-FR" sz="1600" dirty="0"/>
              <a:t>(</a:t>
            </a:r>
            <a:r>
              <a:rPr lang="hu-HU" altLang="fr-FR" sz="1600" dirty="0"/>
              <a:t>tagállami szakértők</a:t>
            </a:r>
            <a:r>
              <a:rPr lang="en-US" altLang="fr-FR" sz="1600" dirty="0"/>
              <a:t>)</a:t>
            </a:r>
            <a:r>
              <a:rPr lang="hu-HU" altLang="fr-FR" sz="1600" dirty="0"/>
              <a:t> </a:t>
            </a:r>
            <a:endParaRPr lang="en-US" altLang="fr-FR" sz="1600" dirty="0"/>
          </a:p>
          <a:p>
            <a:pPr lvl="1">
              <a:lnSpc>
                <a:spcPct val="80000"/>
              </a:lnSpc>
            </a:pPr>
            <a:r>
              <a:rPr lang="en-US" altLang="fr-FR" sz="1600" dirty="0"/>
              <a:t>COREPER (</a:t>
            </a:r>
            <a:r>
              <a:rPr lang="hu-HU" altLang="fr-FR" sz="1600" dirty="0"/>
              <a:t>Állandó Képviselők Bizottsága</a:t>
            </a:r>
            <a:r>
              <a:rPr lang="en-US" altLang="fr-FR" sz="1600" dirty="0"/>
              <a:t>)</a:t>
            </a:r>
            <a:r>
              <a:rPr lang="hu-HU" altLang="fr-FR" sz="1600" dirty="0"/>
              <a:t> </a:t>
            </a:r>
            <a:r>
              <a:rPr lang="hu-HU" altLang="fr-FR" sz="1600" dirty="0">
                <a:sym typeface="Wingdings" panose="05000000000000000000" pitchFamily="2" charset="2"/>
              </a:rPr>
              <a:t></a:t>
            </a:r>
            <a:r>
              <a:rPr lang="en-US" altLang="fr-FR" sz="1600" dirty="0"/>
              <a:t> A/B</a:t>
            </a:r>
            <a:r>
              <a:rPr lang="hu-HU" altLang="fr-FR" sz="1600" dirty="0"/>
              <a:t> pontos a Tanács napirendjén</a:t>
            </a:r>
            <a:endParaRPr lang="en-US" altLang="fr-FR" sz="1600" dirty="0"/>
          </a:p>
          <a:p>
            <a:pPr>
              <a:lnSpc>
                <a:spcPct val="80000"/>
              </a:lnSpc>
            </a:pPr>
            <a:r>
              <a:rPr lang="hu-HU" altLang="fr-FR" sz="2000" dirty="0"/>
              <a:t>Szavazás</a:t>
            </a:r>
            <a:r>
              <a:rPr lang="en-US" altLang="fr-FR" sz="2000" dirty="0"/>
              <a:t>:</a:t>
            </a:r>
          </a:p>
          <a:p>
            <a:pPr lvl="1">
              <a:lnSpc>
                <a:spcPct val="80000"/>
              </a:lnSpc>
            </a:pPr>
            <a:r>
              <a:rPr lang="hu-HU" altLang="fr-FR" sz="1600" dirty="0"/>
              <a:t>egyhangúság </a:t>
            </a:r>
            <a:r>
              <a:rPr lang="en-US" altLang="fr-FR" sz="1600" dirty="0"/>
              <a:t>(</a:t>
            </a:r>
            <a:r>
              <a:rPr lang="hu-HU" altLang="fr-FR" sz="1600" dirty="0"/>
              <a:t>adóügyek, külpolitika</a:t>
            </a:r>
            <a:r>
              <a:rPr lang="en-US" altLang="fr-FR" sz="1600" dirty="0"/>
              <a:t>)</a:t>
            </a:r>
            <a:endParaRPr lang="hu-HU" altLang="fr-FR" sz="1600" dirty="0"/>
          </a:p>
          <a:p>
            <a:pPr lvl="1">
              <a:lnSpc>
                <a:spcPct val="80000"/>
              </a:lnSpc>
            </a:pPr>
            <a:r>
              <a:rPr lang="hu-HU" altLang="fr-FR" sz="1600" dirty="0"/>
              <a:t>egyszerű többség (eljárási ügyek)</a:t>
            </a:r>
            <a:endParaRPr lang="en-US" altLang="fr-FR" sz="1600" dirty="0"/>
          </a:p>
          <a:p>
            <a:pPr lvl="1">
              <a:lnSpc>
                <a:spcPct val="80000"/>
              </a:lnSpc>
            </a:pPr>
            <a:r>
              <a:rPr lang="hu-HU" altLang="fr-FR" sz="1600" dirty="0"/>
              <a:t>minősített többség – szavazati súlyok </a:t>
            </a:r>
            <a:r>
              <a:rPr lang="en-US" altLang="fr-FR" sz="1600" dirty="0"/>
              <a:t> (</a:t>
            </a:r>
            <a:r>
              <a:rPr lang="hu-HU" altLang="fr-FR" sz="1600" dirty="0"/>
              <a:t>minden más területen</a:t>
            </a:r>
            <a:r>
              <a:rPr lang="en-US" altLang="fr-FR" sz="1600" dirty="0"/>
              <a:t>)</a:t>
            </a:r>
          </a:p>
          <a:p>
            <a:pPr lvl="1">
              <a:lnSpc>
                <a:spcPct val="80000"/>
              </a:lnSpc>
            </a:pPr>
            <a:r>
              <a:rPr lang="hu-HU" altLang="fr-FR" sz="1600" dirty="0"/>
              <a:t>új minősített többség</a:t>
            </a:r>
            <a:r>
              <a:rPr lang="en-US" altLang="fr-FR" sz="1600" dirty="0"/>
              <a:t> (2014</a:t>
            </a:r>
            <a:r>
              <a:rPr lang="hu-HU" altLang="fr-FR" sz="1600" dirty="0"/>
              <a:t> novemberétől</a:t>
            </a:r>
            <a:r>
              <a:rPr lang="en-US" altLang="fr-FR" sz="1600" dirty="0"/>
              <a:t>): </a:t>
            </a:r>
            <a:r>
              <a:rPr lang="hu-HU" altLang="fr-FR" sz="1600" dirty="0"/>
              <a:t>kettős többség</a:t>
            </a:r>
            <a:r>
              <a:rPr lang="en-US" altLang="fr-FR" sz="1600" dirty="0"/>
              <a:t> = </a:t>
            </a:r>
            <a:r>
              <a:rPr lang="hu-HU" altLang="fr-FR" sz="1600" dirty="0"/>
              <a:t>tagállamok </a:t>
            </a:r>
            <a:r>
              <a:rPr lang="en-US" altLang="fr-FR" sz="1600" dirty="0"/>
              <a:t>55%</a:t>
            </a:r>
            <a:r>
              <a:rPr lang="hu-HU" altLang="fr-FR" sz="1600" dirty="0" err="1"/>
              <a:t>-a</a:t>
            </a:r>
            <a:r>
              <a:rPr lang="en-US" altLang="fr-FR" sz="1600" dirty="0"/>
              <a:t> + </a:t>
            </a:r>
            <a:r>
              <a:rPr lang="hu-HU" altLang="fr-FR" sz="1600" dirty="0"/>
              <a:t>EU népesség </a:t>
            </a:r>
            <a:r>
              <a:rPr lang="en-US" altLang="fr-FR" sz="1600" dirty="0"/>
              <a:t>65%</a:t>
            </a:r>
            <a:r>
              <a:rPr lang="hu-HU" altLang="fr-FR" sz="1600" dirty="0" err="1"/>
              <a:t>-a</a:t>
            </a:r>
            <a:endParaRPr lang="en-US" altLang="fr-FR" sz="1600" dirty="0"/>
          </a:p>
          <a:p>
            <a:pPr lvl="1">
              <a:lnSpc>
                <a:spcPct val="80000"/>
              </a:lnSpc>
            </a:pPr>
            <a:r>
              <a:rPr lang="en-US" altLang="fr-FR" sz="1600" dirty="0">
                <a:hlinkClick r:id="rId2"/>
              </a:rPr>
              <a:t>http://www.consilium.europa.eu/en/council-eu/voting-system/voting-calculator/</a:t>
            </a:r>
            <a:r>
              <a:rPr lang="hu-HU" altLang="fr-FR" sz="1600" dirty="0"/>
              <a:t> </a:t>
            </a:r>
            <a:endParaRPr lang="en-US" altLang="fr-FR" sz="1600" dirty="0"/>
          </a:p>
          <a:p>
            <a:pPr eaLnBrk="1" hangingPunct="1">
              <a:lnSpc>
                <a:spcPct val="80000"/>
              </a:lnSpc>
            </a:pPr>
            <a:endParaRPr lang="hu-HU" altLang="fr-FR" sz="2000" dirty="0"/>
          </a:p>
          <a:p>
            <a:pPr eaLnBrk="1" hangingPunct="1">
              <a:lnSpc>
                <a:spcPct val="80000"/>
              </a:lnSpc>
            </a:pPr>
            <a:endParaRPr lang="en-GB" altLang="fr-FR" sz="1800" dirty="0"/>
          </a:p>
        </p:txBody>
      </p:sp>
    </p:spTree>
    <p:extLst>
      <p:ext uri="{BB962C8B-B14F-4D97-AF65-F5344CB8AC3E}">
        <p14:creationId xmlns:p14="http://schemas.microsoft.com/office/powerpoint/2010/main" val="101977759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7506"/>
                                        </p:tgtEl>
                                        <p:attrNameLst>
                                          <p:attrName>style.visibility</p:attrName>
                                        </p:attrNameLst>
                                      </p:cBhvr>
                                      <p:to>
                                        <p:strVal val="visible"/>
                                      </p:to>
                                    </p:set>
                                    <p:anim calcmode="lin" valueType="num">
                                      <p:cBhvr>
                                        <p:cTn id="7" dur="1000" fill="hold"/>
                                        <p:tgtEl>
                                          <p:spTgt spid="277506"/>
                                        </p:tgtEl>
                                        <p:attrNameLst>
                                          <p:attrName>ppt_x</p:attrName>
                                        </p:attrNameLst>
                                      </p:cBhvr>
                                      <p:tavLst>
                                        <p:tav tm="0">
                                          <p:val>
                                            <p:strVal val="#ppt_x-.2"/>
                                          </p:val>
                                        </p:tav>
                                        <p:tav tm="100000">
                                          <p:val>
                                            <p:strVal val="#ppt_x"/>
                                          </p:val>
                                        </p:tav>
                                      </p:tavLst>
                                    </p:anim>
                                    <p:anim calcmode="lin" valueType="num">
                                      <p:cBhvr>
                                        <p:cTn id="8" dur="1000" fill="hold"/>
                                        <p:tgtEl>
                                          <p:spTgt spid="2775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75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77507">
                                            <p:txEl>
                                              <p:pRg st="0" end="0"/>
                                            </p:txEl>
                                          </p:spTgt>
                                        </p:tgtEl>
                                        <p:attrNameLst>
                                          <p:attrName>style.visibility</p:attrName>
                                        </p:attrNameLst>
                                      </p:cBhvr>
                                      <p:to>
                                        <p:strVal val="visible"/>
                                      </p:to>
                                    </p:set>
                                    <p:animEffect transition="in" filter="fade">
                                      <p:cBhvr>
                                        <p:cTn id="14" dur="500"/>
                                        <p:tgtEl>
                                          <p:spTgt spid="277507">
                                            <p:txEl>
                                              <p:pRg st="0" end="0"/>
                                            </p:txEl>
                                          </p:spTgt>
                                        </p:tgtEl>
                                      </p:cBhvr>
                                    </p:animEffect>
                                    <p:anim calcmode="lin" valueType="num">
                                      <p:cBhvr>
                                        <p:cTn id="15" dur="500" fill="hold"/>
                                        <p:tgtEl>
                                          <p:spTgt spid="2775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775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77507">
                                            <p:txEl>
                                              <p:pRg st="1" end="1"/>
                                            </p:txEl>
                                          </p:spTgt>
                                        </p:tgtEl>
                                        <p:attrNameLst>
                                          <p:attrName>style.visibility</p:attrName>
                                        </p:attrNameLst>
                                      </p:cBhvr>
                                      <p:to>
                                        <p:strVal val="visible"/>
                                      </p:to>
                                    </p:set>
                                    <p:animEffect transition="in" filter="fade">
                                      <p:cBhvr>
                                        <p:cTn id="21" dur="500"/>
                                        <p:tgtEl>
                                          <p:spTgt spid="277507">
                                            <p:txEl>
                                              <p:pRg st="1" end="1"/>
                                            </p:txEl>
                                          </p:spTgt>
                                        </p:tgtEl>
                                      </p:cBhvr>
                                    </p:animEffect>
                                    <p:anim calcmode="lin" valueType="num">
                                      <p:cBhvr>
                                        <p:cTn id="22" dur="500" fill="hold"/>
                                        <p:tgtEl>
                                          <p:spTgt spid="27750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7750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77507">
                                            <p:txEl>
                                              <p:pRg st="2" end="2"/>
                                            </p:txEl>
                                          </p:spTgt>
                                        </p:tgtEl>
                                        <p:attrNameLst>
                                          <p:attrName>style.visibility</p:attrName>
                                        </p:attrNameLst>
                                      </p:cBhvr>
                                      <p:to>
                                        <p:strVal val="visible"/>
                                      </p:to>
                                    </p:set>
                                    <p:animEffect transition="in" filter="fade">
                                      <p:cBhvr>
                                        <p:cTn id="28" dur="500"/>
                                        <p:tgtEl>
                                          <p:spTgt spid="277507">
                                            <p:txEl>
                                              <p:pRg st="2" end="2"/>
                                            </p:txEl>
                                          </p:spTgt>
                                        </p:tgtEl>
                                      </p:cBhvr>
                                    </p:animEffect>
                                    <p:anim calcmode="lin" valueType="num">
                                      <p:cBhvr>
                                        <p:cTn id="29" dur="500" fill="hold"/>
                                        <p:tgtEl>
                                          <p:spTgt spid="27750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7750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77507">
                                            <p:txEl>
                                              <p:pRg st="3" end="3"/>
                                            </p:txEl>
                                          </p:spTgt>
                                        </p:tgtEl>
                                        <p:attrNameLst>
                                          <p:attrName>style.visibility</p:attrName>
                                        </p:attrNameLst>
                                      </p:cBhvr>
                                      <p:to>
                                        <p:strVal val="visible"/>
                                      </p:to>
                                    </p:set>
                                    <p:animEffect transition="in" filter="fade">
                                      <p:cBhvr>
                                        <p:cTn id="35" dur="500"/>
                                        <p:tgtEl>
                                          <p:spTgt spid="277507">
                                            <p:txEl>
                                              <p:pRg st="3" end="3"/>
                                            </p:txEl>
                                          </p:spTgt>
                                        </p:tgtEl>
                                      </p:cBhvr>
                                    </p:animEffect>
                                    <p:anim calcmode="lin" valueType="num">
                                      <p:cBhvr>
                                        <p:cTn id="36" dur="500" fill="hold"/>
                                        <p:tgtEl>
                                          <p:spTgt spid="27750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7750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77507">
                                            <p:txEl>
                                              <p:pRg st="4" end="4"/>
                                            </p:txEl>
                                          </p:spTgt>
                                        </p:tgtEl>
                                        <p:attrNameLst>
                                          <p:attrName>style.visibility</p:attrName>
                                        </p:attrNameLst>
                                      </p:cBhvr>
                                      <p:to>
                                        <p:strVal val="visible"/>
                                      </p:to>
                                    </p:set>
                                    <p:animEffect transition="in" filter="fade">
                                      <p:cBhvr>
                                        <p:cTn id="42" dur="500"/>
                                        <p:tgtEl>
                                          <p:spTgt spid="277507">
                                            <p:txEl>
                                              <p:pRg st="4" end="4"/>
                                            </p:txEl>
                                          </p:spTgt>
                                        </p:tgtEl>
                                      </p:cBhvr>
                                    </p:animEffect>
                                    <p:anim calcmode="lin" valueType="num">
                                      <p:cBhvr>
                                        <p:cTn id="43" dur="500" fill="hold"/>
                                        <p:tgtEl>
                                          <p:spTgt spid="277507">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77507">
                                            <p:txEl>
                                              <p:pRg st="4" end="4"/>
                                            </p:txEl>
                                          </p:spTgt>
                                        </p:tgtEl>
                                        <p:attrNameLst>
                                          <p:attrName>ppt_y</p:attrName>
                                        </p:attrNameLst>
                                      </p:cBhvr>
                                      <p:tavLst>
                                        <p:tav tm="0">
                                          <p:val>
                                            <p:strVal val="#ppt_y+.05"/>
                                          </p:val>
                                        </p:tav>
                                        <p:tav tm="100000">
                                          <p:val>
                                            <p:strVal val="#ppt_y"/>
                                          </p:val>
                                        </p:tav>
                                      </p:tavLst>
                                    </p:anim>
                                  </p:childTnLst>
                                </p:cTn>
                              </p:par>
                              <p:par>
                                <p:cTn id="45" presetID="44" presetClass="entr" presetSubtype="0" fill="hold" grpId="0" nodeType="withEffect">
                                  <p:stCondLst>
                                    <p:cond delay="0"/>
                                  </p:stCondLst>
                                  <p:childTnLst>
                                    <p:set>
                                      <p:cBhvr>
                                        <p:cTn id="46" dur="1" fill="hold">
                                          <p:stCondLst>
                                            <p:cond delay="0"/>
                                          </p:stCondLst>
                                        </p:cTn>
                                        <p:tgtEl>
                                          <p:spTgt spid="277507">
                                            <p:txEl>
                                              <p:pRg st="5" end="5"/>
                                            </p:txEl>
                                          </p:spTgt>
                                        </p:tgtEl>
                                        <p:attrNameLst>
                                          <p:attrName>style.visibility</p:attrName>
                                        </p:attrNameLst>
                                      </p:cBhvr>
                                      <p:to>
                                        <p:strVal val="visible"/>
                                      </p:to>
                                    </p:set>
                                    <p:animEffect transition="in" filter="fade">
                                      <p:cBhvr>
                                        <p:cTn id="47" dur="500"/>
                                        <p:tgtEl>
                                          <p:spTgt spid="277507">
                                            <p:txEl>
                                              <p:pRg st="5" end="5"/>
                                            </p:txEl>
                                          </p:spTgt>
                                        </p:tgtEl>
                                      </p:cBhvr>
                                    </p:animEffect>
                                    <p:anim calcmode="lin" valueType="num">
                                      <p:cBhvr>
                                        <p:cTn id="48" dur="500" fill="hold"/>
                                        <p:tgtEl>
                                          <p:spTgt spid="277507">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77507">
                                            <p:txEl>
                                              <p:pRg st="5" end="5"/>
                                            </p:txEl>
                                          </p:spTgt>
                                        </p:tgtEl>
                                        <p:attrNameLst>
                                          <p:attrName>ppt_y</p:attrName>
                                        </p:attrNameLst>
                                      </p:cBhvr>
                                      <p:tavLst>
                                        <p:tav tm="0">
                                          <p:val>
                                            <p:strVal val="#ppt_y+.05"/>
                                          </p:val>
                                        </p:tav>
                                        <p:tav tm="100000">
                                          <p:val>
                                            <p:strVal val="#ppt_y"/>
                                          </p:val>
                                        </p:tav>
                                      </p:tavLst>
                                    </p:anim>
                                  </p:childTnLst>
                                </p:cTn>
                              </p:par>
                              <p:par>
                                <p:cTn id="50" presetID="44" presetClass="entr" presetSubtype="0" fill="hold" grpId="0" nodeType="withEffect">
                                  <p:stCondLst>
                                    <p:cond delay="0"/>
                                  </p:stCondLst>
                                  <p:childTnLst>
                                    <p:set>
                                      <p:cBhvr>
                                        <p:cTn id="51" dur="1" fill="hold">
                                          <p:stCondLst>
                                            <p:cond delay="0"/>
                                          </p:stCondLst>
                                        </p:cTn>
                                        <p:tgtEl>
                                          <p:spTgt spid="277507">
                                            <p:txEl>
                                              <p:pRg st="6" end="6"/>
                                            </p:txEl>
                                          </p:spTgt>
                                        </p:tgtEl>
                                        <p:attrNameLst>
                                          <p:attrName>style.visibility</p:attrName>
                                        </p:attrNameLst>
                                      </p:cBhvr>
                                      <p:to>
                                        <p:strVal val="visible"/>
                                      </p:to>
                                    </p:set>
                                    <p:animEffect transition="in" filter="fade">
                                      <p:cBhvr>
                                        <p:cTn id="52" dur="500"/>
                                        <p:tgtEl>
                                          <p:spTgt spid="277507">
                                            <p:txEl>
                                              <p:pRg st="6" end="6"/>
                                            </p:txEl>
                                          </p:spTgt>
                                        </p:tgtEl>
                                      </p:cBhvr>
                                    </p:animEffect>
                                    <p:anim calcmode="lin" valueType="num">
                                      <p:cBhvr>
                                        <p:cTn id="53" dur="500" fill="hold"/>
                                        <p:tgtEl>
                                          <p:spTgt spid="277507">
                                            <p:txEl>
                                              <p:pRg st="6" end="6"/>
                                            </p:txEl>
                                          </p:spTgt>
                                        </p:tgtEl>
                                        <p:attrNameLst>
                                          <p:attrName>ppt_x</p:attrName>
                                        </p:attrNameLst>
                                      </p:cBhvr>
                                      <p:tavLst>
                                        <p:tav tm="0">
                                          <p:val>
                                            <p:strVal val="#ppt_x"/>
                                          </p:val>
                                        </p:tav>
                                        <p:tav tm="100000">
                                          <p:val>
                                            <p:strVal val="#ppt_x"/>
                                          </p:val>
                                        </p:tav>
                                      </p:tavLst>
                                    </p:anim>
                                    <p:anim calcmode="lin" valueType="num">
                                      <p:cBhvr>
                                        <p:cTn id="54" dur="500" fill="hold"/>
                                        <p:tgtEl>
                                          <p:spTgt spid="277507">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4" presetClass="entr" presetSubtype="0" fill="hold" grpId="0" nodeType="clickEffect">
                                  <p:stCondLst>
                                    <p:cond delay="0"/>
                                  </p:stCondLst>
                                  <p:childTnLst>
                                    <p:set>
                                      <p:cBhvr>
                                        <p:cTn id="58" dur="1" fill="hold">
                                          <p:stCondLst>
                                            <p:cond delay="0"/>
                                          </p:stCondLst>
                                        </p:cTn>
                                        <p:tgtEl>
                                          <p:spTgt spid="277507">
                                            <p:txEl>
                                              <p:pRg st="7" end="7"/>
                                            </p:txEl>
                                          </p:spTgt>
                                        </p:tgtEl>
                                        <p:attrNameLst>
                                          <p:attrName>style.visibility</p:attrName>
                                        </p:attrNameLst>
                                      </p:cBhvr>
                                      <p:to>
                                        <p:strVal val="visible"/>
                                      </p:to>
                                    </p:set>
                                    <p:animEffect transition="in" filter="fade">
                                      <p:cBhvr>
                                        <p:cTn id="59" dur="500"/>
                                        <p:tgtEl>
                                          <p:spTgt spid="277507">
                                            <p:txEl>
                                              <p:pRg st="7" end="7"/>
                                            </p:txEl>
                                          </p:spTgt>
                                        </p:tgtEl>
                                      </p:cBhvr>
                                    </p:animEffect>
                                    <p:anim calcmode="lin" valueType="num">
                                      <p:cBhvr>
                                        <p:cTn id="60" dur="500" fill="hold"/>
                                        <p:tgtEl>
                                          <p:spTgt spid="277507">
                                            <p:txEl>
                                              <p:pRg st="7" end="7"/>
                                            </p:txEl>
                                          </p:spTgt>
                                        </p:tgtEl>
                                        <p:attrNameLst>
                                          <p:attrName>ppt_x</p:attrName>
                                        </p:attrNameLst>
                                      </p:cBhvr>
                                      <p:tavLst>
                                        <p:tav tm="0">
                                          <p:val>
                                            <p:strVal val="#ppt_x"/>
                                          </p:val>
                                        </p:tav>
                                        <p:tav tm="100000">
                                          <p:val>
                                            <p:strVal val="#ppt_x"/>
                                          </p:val>
                                        </p:tav>
                                      </p:tavLst>
                                    </p:anim>
                                    <p:anim calcmode="lin" valueType="num">
                                      <p:cBhvr>
                                        <p:cTn id="61" dur="500" fill="hold"/>
                                        <p:tgtEl>
                                          <p:spTgt spid="277507">
                                            <p:txEl>
                                              <p:pRg st="7" end="7"/>
                                            </p:txEl>
                                          </p:spTgt>
                                        </p:tgtEl>
                                        <p:attrNameLst>
                                          <p:attrName>ppt_y</p:attrName>
                                        </p:attrNameLst>
                                      </p:cBhvr>
                                      <p:tavLst>
                                        <p:tav tm="0">
                                          <p:val>
                                            <p:strVal val="#ppt_y+.05"/>
                                          </p:val>
                                        </p:tav>
                                        <p:tav tm="100000">
                                          <p:val>
                                            <p:strVal val="#ppt_y"/>
                                          </p:val>
                                        </p:tav>
                                      </p:tavLst>
                                    </p:anim>
                                  </p:childTnLst>
                                </p:cTn>
                              </p:par>
                              <p:par>
                                <p:cTn id="62" presetID="44" presetClass="entr" presetSubtype="0" fill="hold" grpId="0" nodeType="withEffect">
                                  <p:stCondLst>
                                    <p:cond delay="0"/>
                                  </p:stCondLst>
                                  <p:childTnLst>
                                    <p:set>
                                      <p:cBhvr>
                                        <p:cTn id="63" dur="1" fill="hold">
                                          <p:stCondLst>
                                            <p:cond delay="0"/>
                                          </p:stCondLst>
                                        </p:cTn>
                                        <p:tgtEl>
                                          <p:spTgt spid="277507">
                                            <p:txEl>
                                              <p:pRg st="8" end="8"/>
                                            </p:txEl>
                                          </p:spTgt>
                                        </p:tgtEl>
                                        <p:attrNameLst>
                                          <p:attrName>style.visibility</p:attrName>
                                        </p:attrNameLst>
                                      </p:cBhvr>
                                      <p:to>
                                        <p:strVal val="visible"/>
                                      </p:to>
                                    </p:set>
                                    <p:animEffect transition="in" filter="fade">
                                      <p:cBhvr>
                                        <p:cTn id="64" dur="500"/>
                                        <p:tgtEl>
                                          <p:spTgt spid="277507">
                                            <p:txEl>
                                              <p:pRg st="8" end="8"/>
                                            </p:txEl>
                                          </p:spTgt>
                                        </p:tgtEl>
                                      </p:cBhvr>
                                    </p:animEffect>
                                    <p:anim calcmode="lin" valueType="num">
                                      <p:cBhvr>
                                        <p:cTn id="65" dur="500" fill="hold"/>
                                        <p:tgtEl>
                                          <p:spTgt spid="277507">
                                            <p:txEl>
                                              <p:pRg st="8" end="8"/>
                                            </p:txEl>
                                          </p:spTgt>
                                        </p:tgtEl>
                                        <p:attrNameLst>
                                          <p:attrName>ppt_x</p:attrName>
                                        </p:attrNameLst>
                                      </p:cBhvr>
                                      <p:tavLst>
                                        <p:tav tm="0">
                                          <p:val>
                                            <p:strVal val="#ppt_x"/>
                                          </p:val>
                                        </p:tav>
                                        <p:tav tm="100000">
                                          <p:val>
                                            <p:strVal val="#ppt_x"/>
                                          </p:val>
                                        </p:tav>
                                      </p:tavLst>
                                    </p:anim>
                                    <p:anim calcmode="lin" valueType="num">
                                      <p:cBhvr>
                                        <p:cTn id="66" dur="500" fill="hold"/>
                                        <p:tgtEl>
                                          <p:spTgt spid="277507">
                                            <p:txEl>
                                              <p:pRg st="8" end="8"/>
                                            </p:txEl>
                                          </p:spTgt>
                                        </p:tgtEl>
                                        <p:attrNameLst>
                                          <p:attrName>ppt_y</p:attrName>
                                        </p:attrNameLst>
                                      </p:cBhvr>
                                      <p:tavLst>
                                        <p:tav tm="0">
                                          <p:val>
                                            <p:strVal val="#ppt_y+.05"/>
                                          </p:val>
                                        </p:tav>
                                        <p:tav tm="100000">
                                          <p:val>
                                            <p:strVal val="#ppt_y"/>
                                          </p:val>
                                        </p:tav>
                                      </p:tavLst>
                                    </p:anim>
                                  </p:childTnLst>
                                </p:cTn>
                              </p:par>
                              <p:par>
                                <p:cTn id="67" presetID="44" presetClass="entr" presetSubtype="0" fill="hold" grpId="0" nodeType="withEffect">
                                  <p:stCondLst>
                                    <p:cond delay="0"/>
                                  </p:stCondLst>
                                  <p:childTnLst>
                                    <p:set>
                                      <p:cBhvr>
                                        <p:cTn id="68" dur="1" fill="hold">
                                          <p:stCondLst>
                                            <p:cond delay="0"/>
                                          </p:stCondLst>
                                        </p:cTn>
                                        <p:tgtEl>
                                          <p:spTgt spid="277507">
                                            <p:txEl>
                                              <p:pRg st="9" end="9"/>
                                            </p:txEl>
                                          </p:spTgt>
                                        </p:tgtEl>
                                        <p:attrNameLst>
                                          <p:attrName>style.visibility</p:attrName>
                                        </p:attrNameLst>
                                      </p:cBhvr>
                                      <p:to>
                                        <p:strVal val="visible"/>
                                      </p:to>
                                    </p:set>
                                    <p:animEffect transition="in" filter="fade">
                                      <p:cBhvr>
                                        <p:cTn id="69" dur="500"/>
                                        <p:tgtEl>
                                          <p:spTgt spid="277507">
                                            <p:txEl>
                                              <p:pRg st="9" end="9"/>
                                            </p:txEl>
                                          </p:spTgt>
                                        </p:tgtEl>
                                      </p:cBhvr>
                                    </p:animEffect>
                                    <p:anim calcmode="lin" valueType="num">
                                      <p:cBhvr>
                                        <p:cTn id="70" dur="500" fill="hold"/>
                                        <p:tgtEl>
                                          <p:spTgt spid="277507">
                                            <p:txEl>
                                              <p:pRg st="9" end="9"/>
                                            </p:txEl>
                                          </p:spTgt>
                                        </p:tgtEl>
                                        <p:attrNameLst>
                                          <p:attrName>ppt_x</p:attrName>
                                        </p:attrNameLst>
                                      </p:cBhvr>
                                      <p:tavLst>
                                        <p:tav tm="0">
                                          <p:val>
                                            <p:strVal val="#ppt_x"/>
                                          </p:val>
                                        </p:tav>
                                        <p:tav tm="100000">
                                          <p:val>
                                            <p:strVal val="#ppt_x"/>
                                          </p:val>
                                        </p:tav>
                                      </p:tavLst>
                                    </p:anim>
                                    <p:anim calcmode="lin" valueType="num">
                                      <p:cBhvr>
                                        <p:cTn id="71" dur="500" fill="hold"/>
                                        <p:tgtEl>
                                          <p:spTgt spid="277507">
                                            <p:txEl>
                                              <p:pRg st="9" end="9"/>
                                            </p:txEl>
                                          </p:spTgt>
                                        </p:tgtEl>
                                        <p:attrNameLst>
                                          <p:attrName>ppt_y</p:attrName>
                                        </p:attrNameLst>
                                      </p:cBhvr>
                                      <p:tavLst>
                                        <p:tav tm="0">
                                          <p:val>
                                            <p:strVal val="#ppt_y+.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4" presetClass="entr" presetSubtype="0" fill="hold" grpId="0" nodeType="clickEffect">
                                  <p:stCondLst>
                                    <p:cond delay="0"/>
                                  </p:stCondLst>
                                  <p:childTnLst>
                                    <p:set>
                                      <p:cBhvr>
                                        <p:cTn id="75" dur="1" fill="hold">
                                          <p:stCondLst>
                                            <p:cond delay="0"/>
                                          </p:stCondLst>
                                        </p:cTn>
                                        <p:tgtEl>
                                          <p:spTgt spid="277507">
                                            <p:txEl>
                                              <p:pRg st="10" end="10"/>
                                            </p:txEl>
                                          </p:spTgt>
                                        </p:tgtEl>
                                        <p:attrNameLst>
                                          <p:attrName>style.visibility</p:attrName>
                                        </p:attrNameLst>
                                      </p:cBhvr>
                                      <p:to>
                                        <p:strVal val="visible"/>
                                      </p:to>
                                    </p:set>
                                    <p:animEffect transition="in" filter="fade">
                                      <p:cBhvr>
                                        <p:cTn id="76" dur="500"/>
                                        <p:tgtEl>
                                          <p:spTgt spid="277507">
                                            <p:txEl>
                                              <p:pRg st="10" end="10"/>
                                            </p:txEl>
                                          </p:spTgt>
                                        </p:tgtEl>
                                      </p:cBhvr>
                                    </p:animEffect>
                                    <p:anim calcmode="lin" valueType="num">
                                      <p:cBhvr>
                                        <p:cTn id="77" dur="500" fill="hold"/>
                                        <p:tgtEl>
                                          <p:spTgt spid="277507">
                                            <p:txEl>
                                              <p:pRg st="10" end="10"/>
                                            </p:txEl>
                                          </p:spTgt>
                                        </p:tgtEl>
                                        <p:attrNameLst>
                                          <p:attrName>ppt_x</p:attrName>
                                        </p:attrNameLst>
                                      </p:cBhvr>
                                      <p:tavLst>
                                        <p:tav tm="0">
                                          <p:val>
                                            <p:strVal val="#ppt_x"/>
                                          </p:val>
                                        </p:tav>
                                        <p:tav tm="100000">
                                          <p:val>
                                            <p:strVal val="#ppt_x"/>
                                          </p:val>
                                        </p:tav>
                                      </p:tavLst>
                                    </p:anim>
                                    <p:anim calcmode="lin" valueType="num">
                                      <p:cBhvr>
                                        <p:cTn id="78" dur="500" fill="hold"/>
                                        <p:tgtEl>
                                          <p:spTgt spid="277507">
                                            <p:txEl>
                                              <p:pRg st="10" end="10"/>
                                            </p:txEl>
                                          </p:spTgt>
                                        </p:tgtEl>
                                        <p:attrNameLst>
                                          <p:attrName>ppt_y</p:attrName>
                                        </p:attrNameLst>
                                      </p:cBhvr>
                                      <p:tavLst>
                                        <p:tav tm="0">
                                          <p:val>
                                            <p:strVal val="#ppt_y+.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4" presetClass="entr" presetSubtype="0" fill="hold" grpId="0" nodeType="clickEffect">
                                  <p:stCondLst>
                                    <p:cond delay="0"/>
                                  </p:stCondLst>
                                  <p:childTnLst>
                                    <p:set>
                                      <p:cBhvr>
                                        <p:cTn id="82" dur="1" fill="hold">
                                          <p:stCondLst>
                                            <p:cond delay="0"/>
                                          </p:stCondLst>
                                        </p:cTn>
                                        <p:tgtEl>
                                          <p:spTgt spid="277507">
                                            <p:txEl>
                                              <p:pRg st="11" end="11"/>
                                            </p:txEl>
                                          </p:spTgt>
                                        </p:tgtEl>
                                        <p:attrNameLst>
                                          <p:attrName>style.visibility</p:attrName>
                                        </p:attrNameLst>
                                      </p:cBhvr>
                                      <p:to>
                                        <p:strVal val="visible"/>
                                      </p:to>
                                    </p:set>
                                    <p:animEffect transition="in" filter="fade">
                                      <p:cBhvr>
                                        <p:cTn id="83" dur="500"/>
                                        <p:tgtEl>
                                          <p:spTgt spid="277507">
                                            <p:txEl>
                                              <p:pRg st="11" end="11"/>
                                            </p:txEl>
                                          </p:spTgt>
                                        </p:tgtEl>
                                      </p:cBhvr>
                                    </p:animEffect>
                                    <p:anim calcmode="lin" valueType="num">
                                      <p:cBhvr>
                                        <p:cTn id="84" dur="500" fill="hold"/>
                                        <p:tgtEl>
                                          <p:spTgt spid="277507">
                                            <p:txEl>
                                              <p:pRg st="11" end="11"/>
                                            </p:txEl>
                                          </p:spTgt>
                                        </p:tgtEl>
                                        <p:attrNameLst>
                                          <p:attrName>ppt_x</p:attrName>
                                        </p:attrNameLst>
                                      </p:cBhvr>
                                      <p:tavLst>
                                        <p:tav tm="0">
                                          <p:val>
                                            <p:strVal val="#ppt_x"/>
                                          </p:val>
                                        </p:tav>
                                        <p:tav tm="100000">
                                          <p:val>
                                            <p:strVal val="#ppt_x"/>
                                          </p:val>
                                        </p:tav>
                                      </p:tavLst>
                                    </p:anim>
                                    <p:anim calcmode="lin" valueType="num">
                                      <p:cBhvr>
                                        <p:cTn id="85" dur="500" fill="hold"/>
                                        <p:tgtEl>
                                          <p:spTgt spid="277507">
                                            <p:txEl>
                                              <p:pRg st="11" end="11"/>
                                            </p:txEl>
                                          </p:spTgt>
                                        </p:tgtEl>
                                        <p:attrNameLst>
                                          <p:attrName>ppt_y</p:attrName>
                                        </p:attrNameLst>
                                      </p:cBhvr>
                                      <p:tavLst>
                                        <p:tav tm="0">
                                          <p:val>
                                            <p:strVal val="#ppt_y+.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4" presetClass="entr" presetSubtype="0" fill="hold" grpId="0" nodeType="clickEffect">
                                  <p:stCondLst>
                                    <p:cond delay="0"/>
                                  </p:stCondLst>
                                  <p:childTnLst>
                                    <p:set>
                                      <p:cBhvr>
                                        <p:cTn id="89" dur="1" fill="hold">
                                          <p:stCondLst>
                                            <p:cond delay="0"/>
                                          </p:stCondLst>
                                        </p:cTn>
                                        <p:tgtEl>
                                          <p:spTgt spid="277507">
                                            <p:txEl>
                                              <p:pRg st="12" end="12"/>
                                            </p:txEl>
                                          </p:spTgt>
                                        </p:tgtEl>
                                        <p:attrNameLst>
                                          <p:attrName>style.visibility</p:attrName>
                                        </p:attrNameLst>
                                      </p:cBhvr>
                                      <p:to>
                                        <p:strVal val="visible"/>
                                      </p:to>
                                    </p:set>
                                    <p:animEffect transition="in" filter="fade">
                                      <p:cBhvr>
                                        <p:cTn id="90" dur="500"/>
                                        <p:tgtEl>
                                          <p:spTgt spid="277507">
                                            <p:txEl>
                                              <p:pRg st="12" end="12"/>
                                            </p:txEl>
                                          </p:spTgt>
                                        </p:tgtEl>
                                      </p:cBhvr>
                                    </p:animEffect>
                                    <p:anim calcmode="lin" valueType="num">
                                      <p:cBhvr>
                                        <p:cTn id="91" dur="500" fill="hold"/>
                                        <p:tgtEl>
                                          <p:spTgt spid="277507">
                                            <p:txEl>
                                              <p:pRg st="12" end="12"/>
                                            </p:txEl>
                                          </p:spTgt>
                                        </p:tgtEl>
                                        <p:attrNameLst>
                                          <p:attrName>ppt_x</p:attrName>
                                        </p:attrNameLst>
                                      </p:cBhvr>
                                      <p:tavLst>
                                        <p:tav tm="0">
                                          <p:val>
                                            <p:strVal val="#ppt_x"/>
                                          </p:val>
                                        </p:tav>
                                        <p:tav tm="100000">
                                          <p:val>
                                            <p:strVal val="#ppt_x"/>
                                          </p:val>
                                        </p:tav>
                                      </p:tavLst>
                                    </p:anim>
                                    <p:anim calcmode="lin" valueType="num">
                                      <p:cBhvr>
                                        <p:cTn id="92" dur="500" fill="hold"/>
                                        <p:tgtEl>
                                          <p:spTgt spid="277507">
                                            <p:txEl>
                                              <p:pRg st="12" end="12"/>
                                            </p:txEl>
                                          </p:spTgt>
                                        </p:tgtEl>
                                        <p:attrNameLst>
                                          <p:attrName>ppt_y</p:attrName>
                                        </p:attrNameLst>
                                      </p:cBhvr>
                                      <p:tavLst>
                                        <p:tav tm="0">
                                          <p:val>
                                            <p:strVal val="#ppt_y+.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4" presetClass="entr" presetSubtype="0" fill="hold" grpId="0" nodeType="clickEffect">
                                  <p:stCondLst>
                                    <p:cond delay="0"/>
                                  </p:stCondLst>
                                  <p:childTnLst>
                                    <p:set>
                                      <p:cBhvr>
                                        <p:cTn id="96" dur="1" fill="hold">
                                          <p:stCondLst>
                                            <p:cond delay="0"/>
                                          </p:stCondLst>
                                        </p:cTn>
                                        <p:tgtEl>
                                          <p:spTgt spid="277507">
                                            <p:txEl>
                                              <p:pRg st="13" end="13"/>
                                            </p:txEl>
                                          </p:spTgt>
                                        </p:tgtEl>
                                        <p:attrNameLst>
                                          <p:attrName>style.visibility</p:attrName>
                                        </p:attrNameLst>
                                      </p:cBhvr>
                                      <p:to>
                                        <p:strVal val="visible"/>
                                      </p:to>
                                    </p:set>
                                    <p:animEffect transition="in" filter="fade">
                                      <p:cBhvr>
                                        <p:cTn id="97" dur="500"/>
                                        <p:tgtEl>
                                          <p:spTgt spid="277507">
                                            <p:txEl>
                                              <p:pRg st="13" end="13"/>
                                            </p:txEl>
                                          </p:spTgt>
                                        </p:tgtEl>
                                      </p:cBhvr>
                                    </p:animEffect>
                                    <p:anim calcmode="lin" valueType="num">
                                      <p:cBhvr>
                                        <p:cTn id="98" dur="500" fill="hold"/>
                                        <p:tgtEl>
                                          <p:spTgt spid="277507">
                                            <p:txEl>
                                              <p:pRg st="13" end="13"/>
                                            </p:txEl>
                                          </p:spTgt>
                                        </p:tgtEl>
                                        <p:attrNameLst>
                                          <p:attrName>ppt_x</p:attrName>
                                        </p:attrNameLst>
                                      </p:cBhvr>
                                      <p:tavLst>
                                        <p:tav tm="0">
                                          <p:val>
                                            <p:strVal val="#ppt_x"/>
                                          </p:val>
                                        </p:tav>
                                        <p:tav tm="100000">
                                          <p:val>
                                            <p:strVal val="#ppt_x"/>
                                          </p:val>
                                        </p:tav>
                                      </p:tavLst>
                                    </p:anim>
                                    <p:anim calcmode="lin" valueType="num">
                                      <p:cBhvr>
                                        <p:cTn id="99" dur="500" fill="hold"/>
                                        <p:tgtEl>
                                          <p:spTgt spid="277507">
                                            <p:txEl>
                                              <p:pRg st="13" end="13"/>
                                            </p:txEl>
                                          </p:spTgt>
                                        </p:tgtEl>
                                        <p:attrNameLst>
                                          <p:attrName>ppt_y</p:attrName>
                                        </p:attrNameLst>
                                      </p:cBhvr>
                                      <p:tavLst>
                                        <p:tav tm="0">
                                          <p:val>
                                            <p:strVal val="#ppt_y+.05"/>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4" presetClass="entr" presetSubtype="0" fill="hold" grpId="0" nodeType="clickEffect">
                                  <p:stCondLst>
                                    <p:cond delay="0"/>
                                  </p:stCondLst>
                                  <p:childTnLst>
                                    <p:set>
                                      <p:cBhvr>
                                        <p:cTn id="103" dur="1" fill="hold">
                                          <p:stCondLst>
                                            <p:cond delay="0"/>
                                          </p:stCondLst>
                                        </p:cTn>
                                        <p:tgtEl>
                                          <p:spTgt spid="277507">
                                            <p:txEl>
                                              <p:pRg st="14" end="14"/>
                                            </p:txEl>
                                          </p:spTgt>
                                        </p:tgtEl>
                                        <p:attrNameLst>
                                          <p:attrName>style.visibility</p:attrName>
                                        </p:attrNameLst>
                                      </p:cBhvr>
                                      <p:to>
                                        <p:strVal val="visible"/>
                                      </p:to>
                                    </p:set>
                                    <p:animEffect transition="in" filter="fade">
                                      <p:cBhvr>
                                        <p:cTn id="104" dur="500"/>
                                        <p:tgtEl>
                                          <p:spTgt spid="277507">
                                            <p:txEl>
                                              <p:pRg st="14" end="14"/>
                                            </p:txEl>
                                          </p:spTgt>
                                        </p:tgtEl>
                                      </p:cBhvr>
                                    </p:animEffect>
                                    <p:anim calcmode="lin" valueType="num">
                                      <p:cBhvr>
                                        <p:cTn id="105" dur="500" fill="hold"/>
                                        <p:tgtEl>
                                          <p:spTgt spid="277507">
                                            <p:txEl>
                                              <p:pRg st="14" end="14"/>
                                            </p:txEl>
                                          </p:spTgt>
                                        </p:tgtEl>
                                        <p:attrNameLst>
                                          <p:attrName>ppt_x</p:attrName>
                                        </p:attrNameLst>
                                      </p:cBhvr>
                                      <p:tavLst>
                                        <p:tav tm="0">
                                          <p:val>
                                            <p:strVal val="#ppt_x"/>
                                          </p:val>
                                        </p:tav>
                                        <p:tav tm="100000">
                                          <p:val>
                                            <p:strVal val="#ppt_x"/>
                                          </p:val>
                                        </p:tav>
                                      </p:tavLst>
                                    </p:anim>
                                    <p:anim calcmode="lin" valueType="num">
                                      <p:cBhvr>
                                        <p:cTn id="106" dur="500" fill="hold"/>
                                        <p:tgtEl>
                                          <p:spTgt spid="277507">
                                            <p:txEl>
                                              <p:pRg st="14" end="14"/>
                                            </p:txEl>
                                          </p:spTgt>
                                        </p:tgtEl>
                                        <p:attrNameLst>
                                          <p:attrName>ppt_y</p:attrName>
                                        </p:attrNameLst>
                                      </p:cBhvr>
                                      <p:tavLst>
                                        <p:tav tm="0">
                                          <p:val>
                                            <p:strVal val="#ppt_y+.05"/>
                                          </p:val>
                                        </p:tav>
                                        <p:tav tm="100000">
                                          <p:val>
                                            <p:strVal val="#ppt_y"/>
                                          </p:val>
                                        </p:tav>
                                      </p:tavLst>
                                    </p:anim>
                                  </p:childTnLst>
                                </p:cTn>
                              </p:par>
                              <p:par>
                                <p:cTn id="107" presetID="44" presetClass="entr" presetSubtype="0" fill="hold" grpId="0" nodeType="withEffect">
                                  <p:stCondLst>
                                    <p:cond delay="0"/>
                                  </p:stCondLst>
                                  <p:childTnLst>
                                    <p:set>
                                      <p:cBhvr>
                                        <p:cTn id="108" dur="1" fill="hold">
                                          <p:stCondLst>
                                            <p:cond delay="0"/>
                                          </p:stCondLst>
                                        </p:cTn>
                                        <p:tgtEl>
                                          <p:spTgt spid="277507">
                                            <p:txEl>
                                              <p:pRg st="15" end="15"/>
                                            </p:txEl>
                                          </p:spTgt>
                                        </p:tgtEl>
                                        <p:attrNameLst>
                                          <p:attrName>style.visibility</p:attrName>
                                        </p:attrNameLst>
                                      </p:cBhvr>
                                      <p:to>
                                        <p:strVal val="visible"/>
                                      </p:to>
                                    </p:set>
                                    <p:animEffect transition="in" filter="fade">
                                      <p:cBhvr>
                                        <p:cTn id="109" dur="500"/>
                                        <p:tgtEl>
                                          <p:spTgt spid="277507">
                                            <p:txEl>
                                              <p:pRg st="15" end="15"/>
                                            </p:txEl>
                                          </p:spTgt>
                                        </p:tgtEl>
                                      </p:cBhvr>
                                    </p:animEffect>
                                    <p:anim calcmode="lin" valueType="num">
                                      <p:cBhvr>
                                        <p:cTn id="110" dur="500" fill="hold"/>
                                        <p:tgtEl>
                                          <p:spTgt spid="277507">
                                            <p:txEl>
                                              <p:pRg st="15" end="15"/>
                                            </p:txEl>
                                          </p:spTgt>
                                        </p:tgtEl>
                                        <p:attrNameLst>
                                          <p:attrName>ppt_x</p:attrName>
                                        </p:attrNameLst>
                                      </p:cBhvr>
                                      <p:tavLst>
                                        <p:tav tm="0">
                                          <p:val>
                                            <p:strVal val="#ppt_x"/>
                                          </p:val>
                                        </p:tav>
                                        <p:tav tm="100000">
                                          <p:val>
                                            <p:strVal val="#ppt_x"/>
                                          </p:val>
                                        </p:tav>
                                      </p:tavLst>
                                    </p:anim>
                                    <p:anim calcmode="lin" valueType="num">
                                      <p:cBhvr>
                                        <p:cTn id="111" dur="500" fill="hold"/>
                                        <p:tgtEl>
                                          <p:spTgt spid="277507">
                                            <p:txEl>
                                              <p:pRg st="15" end="1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6" grpId="0"/>
      <p:bldP spid="27750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858416" y="410547"/>
            <a:ext cx="10860832" cy="1492898"/>
          </a:xfrm>
        </p:spPr>
        <p:txBody>
          <a:bodyPr>
            <a:normAutofit fontScale="90000"/>
          </a:bodyPr>
          <a:lstStyle/>
          <a:p>
            <a:pPr lvl="0">
              <a:spcBef>
                <a:spcPts val="1000"/>
              </a:spcBef>
            </a:pPr>
            <a:r>
              <a:rPr lang="hu-HU" altLang="fr-FR" sz="4000" dirty="0"/>
              <a:t>A régi (2014/2017-ig) és az új minősített többség</a:t>
            </a:r>
            <a:br>
              <a:rPr lang="hu-HU" altLang="fr-FR" sz="4000" dirty="0"/>
            </a:br>
            <a:r>
              <a:rPr lang="hu-HU" altLang="fr-FR" sz="2700" dirty="0">
                <a:latin typeface="+mn-lt"/>
              </a:rPr>
              <a:t>Új rendszerben minősített többség = a </a:t>
            </a:r>
            <a:r>
              <a:rPr lang="hu-HU" altLang="fr-FR" sz="2700" dirty="0">
                <a:solidFill>
                  <a:prstClr val="black"/>
                </a:solidFill>
                <a:latin typeface="+mn-lt"/>
                <a:ea typeface="+mn-ea"/>
                <a:cs typeface="+mn-cs"/>
              </a:rPr>
              <a:t>tagállamok 55%-a + lakosság 65%-a</a:t>
            </a:r>
            <a:br>
              <a:rPr lang="en-GB" altLang="fr-FR" sz="2700" dirty="0">
                <a:solidFill>
                  <a:prstClr val="black"/>
                </a:solidFill>
                <a:latin typeface="+mn-lt"/>
                <a:ea typeface="+mn-ea"/>
                <a:cs typeface="+mn-cs"/>
              </a:rPr>
            </a:br>
            <a:r>
              <a:rPr lang="hu-HU" altLang="fr-FR" sz="2700" dirty="0">
                <a:solidFill>
                  <a:prstClr val="black"/>
                </a:solidFill>
                <a:latin typeface="+mn-lt"/>
                <a:ea typeface="+mn-ea"/>
                <a:cs typeface="+mn-cs"/>
              </a:rPr>
              <a:t>		  blokkoló kisebbség =</a:t>
            </a:r>
            <a:r>
              <a:rPr lang="en-GB" altLang="fr-FR" sz="2700" dirty="0">
                <a:solidFill>
                  <a:prstClr val="black"/>
                </a:solidFill>
                <a:latin typeface="+mn-lt"/>
                <a:ea typeface="+mn-ea"/>
                <a:cs typeface="+mn-cs"/>
              </a:rPr>
              <a:t> min. 4 </a:t>
            </a:r>
            <a:r>
              <a:rPr lang="hu-HU" altLang="fr-FR" sz="2700" dirty="0">
                <a:solidFill>
                  <a:prstClr val="black"/>
                </a:solidFill>
                <a:latin typeface="+mn-lt"/>
                <a:ea typeface="+mn-ea"/>
                <a:cs typeface="+mn-cs"/>
              </a:rPr>
              <a:t>tagállam</a:t>
            </a:r>
            <a:r>
              <a:rPr lang="en-GB" altLang="fr-FR" sz="2700" dirty="0">
                <a:solidFill>
                  <a:prstClr val="black"/>
                </a:solidFill>
                <a:latin typeface="+mn-lt"/>
                <a:ea typeface="+mn-ea"/>
                <a:cs typeface="+mn-cs"/>
              </a:rPr>
              <a:t> + </a:t>
            </a:r>
            <a:r>
              <a:rPr lang="hu-HU" altLang="fr-FR" sz="2700" dirty="0">
                <a:solidFill>
                  <a:prstClr val="black"/>
                </a:solidFill>
                <a:latin typeface="+mn-lt"/>
                <a:ea typeface="+mn-ea"/>
                <a:cs typeface="+mn-cs"/>
              </a:rPr>
              <a:t>a lakosság </a:t>
            </a:r>
            <a:r>
              <a:rPr lang="en-GB" altLang="fr-FR" sz="2700" dirty="0">
                <a:solidFill>
                  <a:prstClr val="black"/>
                </a:solidFill>
                <a:latin typeface="+mn-lt"/>
                <a:ea typeface="+mn-ea"/>
                <a:cs typeface="+mn-cs"/>
              </a:rPr>
              <a:t>35%</a:t>
            </a:r>
            <a:r>
              <a:rPr lang="hu-HU" altLang="fr-FR" sz="2700" dirty="0" err="1">
                <a:solidFill>
                  <a:prstClr val="black"/>
                </a:solidFill>
                <a:latin typeface="+mn-lt"/>
                <a:ea typeface="+mn-ea"/>
                <a:cs typeface="+mn-cs"/>
              </a:rPr>
              <a:t>-a</a:t>
            </a:r>
            <a:br>
              <a:rPr lang="en-GB" altLang="fr-FR" sz="2700" dirty="0">
                <a:solidFill>
                  <a:prstClr val="black"/>
                </a:solidFill>
                <a:latin typeface="+mn-lt"/>
                <a:ea typeface="+mn-ea"/>
                <a:cs typeface="+mn-cs"/>
              </a:rPr>
            </a:br>
            <a:endParaRPr lang="en-GB" altLang="fr-FR" sz="2700" dirty="0">
              <a:latin typeface="+mn-lt"/>
            </a:endParaRPr>
          </a:p>
        </p:txBody>
      </p:sp>
      <p:graphicFrame>
        <p:nvGraphicFramePr>
          <p:cNvPr id="15401" name="Group 41"/>
          <p:cNvGraphicFramePr>
            <a:graphicFrameLocks noGrp="1"/>
          </p:cNvGraphicFramePr>
          <p:nvPr>
            <p:ph sz="half" idx="2"/>
            <p:extLst>
              <p:ext uri="{D42A27DB-BD31-4B8C-83A1-F6EECF244321}">
                <p14:modId xmlns:p14="http://schemas.microsoft.com/office/powerpoint/2010/main" val="1438516945"/>
              </p:ext>
            </p:extLst>
          </p:nvPr>
        </p:nvGraphicFramePr>
        <p:xfrm>
          <a:off x="357674" y="2231278"/>
          <a:ext cx="6817568" cy="4493140"/>
        </p:xfrm>
        <a:graphic>
          <a:graphicData uri="http://schemas.openxmlformats.org/drawingml/2006/table">
            <a:tbl>
              <a:tblPr/>
              <a:tblGrid>
                <a:gridCol w="3408784">
                  <a:extLst>
                    <a:ext uri="{9D8B030D-6E8A-4147-A177-3AD203B41FA5}">
                      <a16:colId xmlns:a16="http://schemas.microsoft.com/office/drawing/2014/main" val="20000"/>
                    </a:ext>
                  </a:extLst>
                </a:gridCol>
                <a:gridCol w="3408784">
                  <a:extLst>
                    <a:ext uri="{9D8B030D-6E8A-4147-A177-3AD203B41FA5}">
                      <a16:colId xmlns:a16="http://schemas.microsoft.com/office/drawing/2014/main" val="20001"/>
                    </a:ext>
                  </a:extLst>
                </a:gridCol>
              </a:tblGrid>
              <a:tr h="378220">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fr-FR" sz="17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EU28</a:t>
                      </a:r>
                      <a:endParaRPr kumimoji="0" lang="en-GB" altLang="fr-FR" sz="17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0"/>
                  </a:ext>
                </a:extLst>
              </a:tr>
              <a:tr h="377607">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fr-FR" sz="17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G</a:t>
                      </a:r>
                      <a:r>
                        <a:rPr kumimoji="0" lang="en-US" altLang="fr-FR" sz="17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a:t>
                      </a:r>
                      <a:r>
                        <a:rPr kumimoji="0" lang="hu-HU" altLang="fr-FR" sz="17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fr-FR" sz="17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UK, FR, IT	</a:t>
                      </a:r>
                      <a:endParaRPr kumimoji="0" lang="en-GB" altLang="fr-FR" sz="17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fr-FR" sz="17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29</a:t>
                      </a:r>
                      <a:endParaRPr kumimoji="0" lang="en-GB" altLang="fr-FR" sz="1700" b="0" i="0" u="none" strike="noStrike" cap="none" normalizeH="0" baseline="0" dirty="0">
                        <a:ln>
                          <a:noFill/>
                        </a:ln>
                        <a:solidFill>
                          <a:schemeClr val="tx1"/>
                        </a:solidFill>
                        <a:effectLst/>
                        <a:latin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822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ES, PL</a:t>
                      </a:r>
                      <a:endParaRPr kumimoji="0" lang="en-GB"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fr-FR" sz="17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27</a:t>
                      </a:r>
                      <a:endParaRPr kumimoji="0" lang="en-GB" altLang="fr-FR" sz="17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7607">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R</a:t>
                      </a:r>
                      <a:r>
                        <a:rPr kumimoji="0" lang="en-US"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O</a:t>
                      </a:r>
                      <a:endParaRPr kumimoji="0" lang="en-GB"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14</a:t>
                      </a:r>
                      <a:endParaRPr kumimoji="0" lang="en-GB"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822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NL</a:t>
                      </a:r>
                      <a:endParaRPr kumimoji="0" lang="en-GB"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13</a:t>
                      </a:r>
                      <a:endParaRPr kumimoji="0" lang="en-GB" altLang="fr-FR" sz="1700" b="0" i="0" u="none" strike="noStrike" cap="none" normalizeH="0" baseline="0">
                        <a:ln>
                          <a:noFill/>
                        </a:ln>
                        <a:solidFill>
                          <a:schemeClr val="tx1"/>
                        </a:solidFill>
                        <a:effectLst/>
                        <a:latin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7607">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GR</a:t>
                      </a:r>
                      <a:r>
                        <a:rPr kumimoji="0" lang="en-US"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 CZ, BE, HU, PT</a:t>
                      </a:r>
                      <a:endParaRPr kumimoji="0" lang="en-GB"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fr-FR" sz="17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12</a:t>
                      </a:r>
                      <a:endParaRPr kumimoji="0" lang="en-GB" altLang="fr-FR" sz="1700" b="0" i="0" u="none" strike="noStrike" cap="none" normalizeH="0" baseline="0" dirty="0">
                        <a:ln>
                          <a:noFill/>
                        </a:ln>
                        <a:solidFill>
                          <a:schemeClr val="tx1"/>
                        </a:solidFill>
                        <a:effectLst/>
                        <a:latin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822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SW, </a:t>
                      </a: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BG, AT</a:t>
                      </a:r>
                      <a:endParaRPr kumimoji="0" lang="en-GB"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10</a:t>
                      </a:r>
                      <a:endParaRPr kumimoji="0" lang="en-GB" altLang="fr-FR" sz="1700" b="0" i="0" u="none" strike="noStrike" cap="none" normalizeH="0" baseline="0">
                        <a:ln>
                          <a:noFill/>
                        </a:ln>
                        <a:solidFill>
                          <a:schemeClr val="tx1"/>
                        </a:solidFill>
                        <a:effectLst/>
                        <a:latin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7607">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SK</a:t>
                      </a: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 D</a:t>
                      </a:r>
                      <a:r>
                        <a:rPr kumimoji="0" lang="en-US"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K</a:t>
                      </a: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 F</a:t>
                      </a:r>
                      <a:r>
                        <a:rPr kumimoji="0" lang="en-US"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I</a:t>
                      </a: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n-US"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IR</a:t>
                      </a: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 L</a:t>
                      </a:r>
                      <a:r>
                        <a:rPr kumimoji="0" lang="en-US"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T, CR</a:t>
                      </a:r>
                      <a:endParaRPr kumimoji="0" lang="en-GB"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7</a:t>
                      </a:r>
                      <a:endParaRPr kumimoji="0" lang="en-GB"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970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LV</a:t>
                      </a: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n-US"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SI</a:t>
                      </a: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 </a:t>
                      </a:r>
                      <a:r>
                        <a:rPr kumimoji="0" lang="en-US"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EE</a:t>
                      </a: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 C</a:t>
                      </a:r>
                      <a:r>
                        <a:rPr kumimoji="0" lang="en-US"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Y</a:t>
                      </a: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 L</a:t>
                      </a:r>
                      <a:r>
                        <a:rPr kumimoji="0" lang="en-US"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U</a:t>
                      </a:r>
                      <a:endParaRPr kumimoji="0" lang="en-GB"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4</a:t>
                      </a:r>
                      <a:endParaRPr kumimoji="0" lang="en-GB" altLang="fr-FR" sz="1700" b="0" i="0" u="none" strike="noStrike" cap="none" normalizeH="0" baseline="0">
                        <a:ln>
                          <a:noFill/>
                        </a:ln>
                        <a:solidFill>
                          <a:schemeClr val="tx1"/>
                        </a:solidFill>
                        <a:effectLst/>
                        <a:latin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7607">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M</a:t>
                      </a:r>
                      <a:r>
                        <a:rPr kumimoji="0" lang="en-US"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T</a:t>
                      </a:r>
                      <a:endParaRPr kumimoji="0" lang="en-GB"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rPr>
                        <a:t>3</a:t>
                      </a:r>
                      <a:endParaRPr kumimoji="0" lang="en-GB" altLang="fr-FR" sz="17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712516">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fr-FR" sz="17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QMV</a:t>
                      </a:r>
                      <a:r>
                        <a:rPr kumimoji="0" lang="hu-HU" altLang="fr-FR" sz="17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 2</a:t>
                      </a:r>
                      <a:r>
                        <a:rPr kumimoji="0" lang="en-US" altLang="fr-FR" sz="17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60 by min. 15 MS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fr-FR" sz="17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(9</a:t>
                      </a:r>
                      <a:r>
                        <a:rPr kumimoji="0" lang="en-US" altLang="fr-FR" sz="17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3</a:t>
                      </a:r>
                      <a:r>
                        <a:rPr kumimoji="0" lang="hu-HU" altLang="fr-FR" sz="17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fr-FR" sz="17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blocking minority</a:t>
                      </a:r>
                      <a:r>
                        <a:rPr kumimoji="0" lang="hu-HU" altLang="fr-FR" sz="1700" b="1"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GB" altLang="fr-FR" sz="17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fr-FR" sz="17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Total:</a:t>
                      </a:r>
                      <a:r>
                        <a:rPr kumimoji="0" lang="hu-HU" altLang="fr-FR" sz="17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  35</a:t>
                      </a:r>
                      <a:r>
                        <a:rPr kumimoji="0" lang="en-US" altLang="fr-FR" sz="17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2</a:t>
                      </a:r>
                      <a:endParaRPr kumimoji="0" lang="en-GB" altLang="fr-FR" sz="17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pic>
        <p:nvPicPr>
          <p:cNvPr id="2" name="Picture 1"/>
          <p:cNvPicPr>
            <a:picLocks noChangeAspect="1"/>
          </p:cNvPicPr>
          <p:nvPr/>
        </p:nvPicPr>
        <p:blipFill>
          <a:blip r:embed="rId2"/>
          <a:stretch>
            <a:fillRect/>
          </a:stretch>
        </p:blipFill>
        <p:spPr>
          <a:xfrm>
            <a:off x="7402087" y="2231281"/>
            <a:ext cx="4572396" cy="4493141"/>
          </a:xfrm>
          <a:prstGeom prst="rect">
            <a:avLst/>
          </a:prstGeom>
        </p:spPr>
      </p:pic>
    </p:spTree>
    <p:extLst>
      <p:ext uri="{BB962C8B-B14F-4D97-AF65-F5344CB8AC3E}">
        <p14:creationId xmlns:p14="http://schemas.microsoft.com/office/powerpoint/2010/main" val="1654204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8530"/>
                                        </p:tgtEl>
                                        <p:attrNameLst>
                                          <p:attrName>style.visibility</p:attrName>
                                        </p:attrNameLst>
                                      </p:cBhvr>
                                      <p:to>
                                        <p:strVal val="visible"/>
                                      </p:to>
                                    </p:set>
                                    <p:anim calcmode="lin" valueType="num">
                                      <p:cBhvr>
                                        <p:cTn id="7" dur="1000" fill="hold"/>
                                        <p:tgtEl>
                                          <p:spTgt spid="278530"/>
                                        </p:tgtEl>
                                        <p:attrNameLst>
                                          <p:attrName>ppt_x</p:attrName>
                                        </p:attrNameLst>
                                      </p:cBhvr>
                                      <p:tavLst>
                                        <p:tav tm="0">
                                          <p:val>
                                            <p:strVal val="#ppt_x-.2"/>
                                          </p:val>
                                        </p:tav>
                                        <p:tav tm="100000">
                                          <p:val>
                                            <p:strVal val="#ppt_x"/>
                                          </p:val>
                                        </p:tav>
                                      </p:tavLst>
                                    </p:anim>
                                    <p:anim calcmode="lin" valueType="num">
                                      <p:cBhvr>
                                        <p:cTn id="8" dur="1000" fill="hold"/>
                                        <p:tgtEl>
                                          <p:spTgt spid="2785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8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914400" y="158620"/>
            <a:ext cx="9296400" cy="905070"/>
          </a:xfrm>
        </p:spPr>
        <p:txBody>
          <a:bodyPr>
            <a:normAutofit/>
          </a:bodyPr>
          <a:lstStyle/>
          <a:p>
            <a:pPr eaLnBrk="1" hangingPunct="1"/>
            <a:r>
              <a:rPr lang="hu-HU" altLang="fr-FR" sz="4000" dirty="0"/>
              <a:t>Az Európai Parlament</a:t>
            </a:r>
          </a:p>
        </p:txBody>
      </p:sp>
      <p:sp>
        <p:nvSpPr>
          <p:cNvPr id="281603" name="Rectangle 3"/>
          <p:cNvSpPr>
            <a:spLocks noGrp="1" noChangeArrowheads="1"/>
          </p:cNvSpPr>
          <p:nvPr>
            <p:ph type="body" idx="1"/>
          </p:nvPr>
        </p:nvSpPr>
        <p:spPr>
          <a:xfrm>
            <a:off x="914400" y="1222309"/>
            <a:ext cx="10142376" cy="5542385"/>
          </a:xfrm>
        </p:spPr>
        <p:txBody>
          <a:bodyPr>
            <a:noAutofit/>
          </a:bodyPr>
          <a:lstStyle/>
          <a:p>
            <a:pPr eaLnBrk="1" hangingPunct="1">
              <a:defRPr/>
            </a:pPr>
            <a:r>
              <a:rPr lang="hu-HU" altLang="fr-FR" sz="1600" dirty="0"/>
              <a:t>Kezdetben: Közgyűlés </a:t>
            </a:r>
            <a:r>
              <a:rPr lang="en-US" altLang="fr-FR" sz="1600" dirty="0">
                <a:cs typeface="Arial" panose="020B0604020202020204" pitchFamily="34" charset="0"/>
                <a:sym typeface="Wingdings 3" panose="05040102010807070707" pitchFamily="18" charset="2"/>
              </a:rPr>
              <a:t></a:t>
            </a:r>
            <a:r>
              <a:rPr lang="en-US" altLang="fr-FR" sz="1600" dirty="0">
                <a:cs typeface="Arial" panose="020B0604020202020204" pitchFamily="34" charset="0"/>
              </a:rPr>
              <a:t> </a:t>
            </a:r>
            <a:r>
              <a:rPr lang="hu-HU" altLang="fr-FR" sz="1600" dirty="0"/>
              <a:t>1962-től a neve Európai Parlament </a:t>
            </a:r>
            <a:r>
              <a:rPr lang="hu-HU" altLang="fr-FR" sz="1600" dirty="0">
                <a:sym typeface="Wingdings" panose="05000000000000000000" pitchFamily="2" charset="2"/>
              </a:rPr>
              <a:t> </a:t>
            </a:r>
            <a:r>
              <a:rPr lang="hu-HU" altLang="fr-FR" sz="1600" dirty="0"/>
              <a:t>1979-től</a:t>
            </a:r>
            <a:r>
              <a:rPr lang="en-US" altLang="fr-FR" sz="1600" dirty="0"/>
              <a:t>: </a:t>
            </a:r>
            <a:r>
              <a:rPr lang="hu-HU" altLang="fr-FR" sz="1600" dirty="0"/>
              <a:t>közvetlen választások 5 évente</a:t>
            </a:r>
            <a:endParaRPr lang="en-US" altLang="fr-FR" sz="1600" dirty="0"/>
          </a:p>
          <a:p>
            <a:pPr eaLnBrk="1" hangingPunct="1">
              <a:defRPr/>
            </a:pPr>
            <a:r>
              <a:rPr lang="hu-HU" altLang="fr-FR" sz="1600" dirty="0"/>
              <a:t>A részvételi arány </a:t>
            </a:r>
            <a:r>
              <a:rPr lang="hu-HU" altLang="fr-FR" sz="1600" dirty="0">
                <a:solidFill>
                  <a:srgbClr val="FF0000"/>
                </a:solidFill>
              </a:rPr>
              <a:t>fordítottan</a:t>
            </a:r>
            <a:r>
              <a:rPr lang="hu-HU" altLang="fr-FR" sz="1600" dirty="0"/>
              <a:t> arányos az EP hatásköreinek növekedésével</a:t>
            </a:r>
          </a:p>
          <a:p>
            <a:pPr>
              <a:defRPr/>
            </a:pPr>
            <a:r>
              <a:rPr lang="hu-HU" altLang="fr-FR" sz="1600" dirty="0"/>
              <a:t>Összetétel:</a:t>
            </a:r>
            <a:r>
              <a:rPr lang="en-US" altLang="fr-FR" sz="1600" dirty="0"/>
              <a:t> </a:t>
            </a:r>
            <a:r>
              <a:rPr lang="hu-HU" altLang="fr-FR" sz="1600" dirty="0"/>
              <a:t>750 + az elnök = 751 (Lisszaboni Szerződés szerinti plafon)</a:t>
            </a:r>
            <a:endParaRPr lang="en-US" altLang="fr-FR" sz="1600" dirty="0"/>
          </a:p>
          <a:p>
            <a:pPr>
              <a:defRPr/>
            </a:pPr>
            <a:r>
              <a:rPr lang="hu-HU" altLang="fr-FR" sz="1600" dirty="0"/>
              <a:t>8 politikai csoport (frakció)</a:t>
            </a:r>
            <a:r>
              <a:rPr lang="en-US" altLang="fr-FR" sz="1600" dirty="0"/>
              <a:t> + 20 </a:t>
            </a:r>
            <a:r>
              <a:rPr lang="hu-HU" altLang="fr-FR" sz="1600" dirty="0"/>
              <a:t>szakbizottság</a:t>
            </a:r>
            <a:endParaRPr lang="en-US" altLang="fr-FR" sz="1600" dirty="0"/>
          </a:p>
          <a:p>
            <a:pPr>
              <a:defRPr/>
            </a:pPr>
            <a:r>
              <a:rPr lang="hu-HU" altLang="fr-FR" sz="1600" dirty="0"/>
              <a:t>Elnök</a:t>
            </a:r>
            <a:r>
              <a:rPr lang="en-US" altLang="fr-FR" sz="1600" dirty="0"/>
              <a:t>: David </a:t>
            </a:r>
            <a:r>
              <a:rPr lang="en-US" altLang="fr-FR" sz="1600" dirty="0" err="1"/>
              <a:t>Sassoli</a:t>
            </a:r>
            <a:endParaRPr lang="en-US" altLang="fr-FR" sz="1600" dirty="0"/>
          </a:p>
          <a:p>
            <a:pPr>
              <a:defRPr/>
            </a:pPr>
            <a:r>
              <a:rPr lang="hu-HU" altLang="fr-FR" sz="1600" dirty="0"/>
              <a:t>Székhelyek</a:t>
            </a:r>
            <a:r>
              <a:rPr lang="en-US" altLang="fr-FR" sz="1600" dirty="0"/>
              <a:t>:</a:t>
            </a:r>
            <a:r>
              <a:rPr lang="hu-HU" altLang="fr-FR" sz="1600" dirty="0"/>
              <a:t> </a:t>
            </a:r>
          </a:p>
          <a:p>
            <a:pPr lvl="1">
              <a:defRPr/>
            </a:pPr>
            <a:r>
              <a:rPr lang="en-US" altLang="fr-FR" sz="1600" dirty="0"/>
              <a:t>Strasbourg (</a:t>
            </a:r>
            <a:r>
              <a:rPr lang="hu-HU" altLang="fr-FR" sz="1600" dirty="0"/>
              <a:t>plenáris ülések</a:t>
            </a:r>
            <a:r>
              <a:rPr lang="en-US" altLang="fr-FR" sz="1600" dirty="0"/>
              <a:t>)</a:t>
            </a:r>
            <a:r>
              <a:rPr lang="hu-HU" altLang="fr-FR" sz="1600" dirty="0"/>
              <a:t>, Brüsszel</a:t>
            </a:r>
            <a:r>
              <a:rPr lang="en-US" altLang="fr-FR" sz="1600" dirty="0"/>
              <a:t> (</a:t>
            </a:r>
            <a:r>
              <a:rPr lang="hu-HU" altLang="fr-FR" sz="1600" dirty="0"/>
              <a:t>plenáris + szakbizottságok</a:t>
            </a:r>
            <a:r>
              <a:rPr lang="en-US" altLang="fr-FR" sz="1600" dirty="0"/>
              <a:t>)</a:t>
            </a:r>
            <a:r>
              <a:rPr lang="hu-HU" altLang="fr-FR" sz="1600" dirty="0"/>
              <a:t> </a:t>
            </a:r>
            <a:r>
              <a:rPr lang="en-US" altLang="fr-FR" sz="1600" dirty="0"/>
              <a:t>Luxembourg (</a:t>
            </a:r>
            <a:r>
              <a:rPr lang="hu-HU" altLang="fr-FR" sz="1600" dirty="0"/>
              <a:t>titkárság</a:t>
            </a:r>
            <a:r>
              <a:rPr lang="en-US" altLang="fr-FR" sz="1600" dirty="0"/>
              <a:t>)</a:t>
            </a:r>
            <a:endParaRPr lang="hu-HU" altLang="fr-FR" sz="1600" dirty="0"/>
          </a:p>
          <a:p>
            <a:pPr>
              <a:defRPr/>
            </a:pPr>
            <a:r>
              <a:rPr lang="hu-HU" altLang="fr-FR" sz="1600" dirty="0"/>
              <a:t>Az EP hatáskörei:</a:t>
            </a:r>
          </a:p>
          <a:p>
            <a:pPr>
              <a:defRPr/>
            </a:pPr>
            <a:r>
              <a:rPr lang="hu-HU" altLang="fr-FR" sz="1600" dirty="0"/>
              <a:t>Politikai ellenőrzés: Európai Bizottság összetétele, ellenőrzése, akár megbuktatása (bizalmatlansági indítvány)</a:t>
            </a:r>
            <a:endParaRPr lang="en-US" altLang="fr-FR" sz="1600" dirty="0"/>
          </a:p>
          <a:p>
            <a:pPr>
              <a:defRPr/>
            </a:pPr>
            <a:r>
              <a:rPr lang="hu-HU" altLang="fr-FR" sz="1600" dirty="0"/>
              <a:t>Részvétel a döntéshozatalban </a:t>
            </a:r>
            <a:r>
              <a:rPr lang="hu-HU" altLang="fr-FR" sz="1600" dirty="0">
                <a:sym typeface="Wingdings" panose="05000000000000000000" pitchFamily="2" charset="2"/>
              </a:rPr>
              <a:t></a:t>
            </a:r>
          </a:p>
          <a:p>
            <a:pPr lvl="1">
              <a:defRPr/>
            </a:pPr>
            <a:r>
              <a:rPr lang="hu-HU" altLang="fr-FR" sz="1600" dirty="0"/>
              <a:t>általában: a rendes jogalkotási eljárás keretében (másfél-két év)</a:t>
            </a:r>
            <a:endParaRPr lang="en-US" altLang="fr-FR" sz="1600" dirty="0"/>
          </a:p>
          <a:p>
            <a:pPr lvl="1">
              <a:defRPr/>
            </a:pPr>
            <a:r>
              <a:rPr lang="hu-HU" altLang="fr-FR" sz="1600" dirty="0">
                <a:hlinkClick r:id="rId2"/>
              </a:rPr>
              <a:t>http://www.europarl.europa.eu/aboutparliament/hu/20150201PVL00004/Jogalkot%C3%A1si-jogk%C3%B6r</a:t>
            </a:r>
            <a:r>
              <a:rPr lang="hu-HU" altLang="fr-FR" sz="1600" dirty="0"/>
              <a:t>  </a:t>
            </a:r>
            <a:endParaRPr lang="en-US" altLang="fr-FR" sz="1600" dirty="0"/>
          </a:p>
          <a:p>
            <a:pPr lvl="1">
              <a:defRPr/>
            </a:pPr>
            <a:r>
              <a:rPr lang="hu-HU" altLang="fr-FR" sz="1600" dirty="0"/>
              <a:t>ritkábban: a különleges jogalkotási eljárás keretében</a:t>
            </a:r>
            <a:endParaRPr lang="en-US" altLang="fr-FR" sz="1600" dirty="0"/>
          </a:p>
          <a:p>
            <a:pPr>
              <a:defRPr/>
            </a:pPr>
            <a:r>
              <a:rPr lang="hu-HU" altLang="fr-FR" sz="1600" dirty="0"/>
              <a:t>Döntés az EU költségvetéséről a Tanácsban</a:t>
            </a:r>
            <a:endParaRPr lang="en-US" altLang="fr-FR" sz="1600" dirty="0"/>
          </a:p>
          <a:p>
            <a:pPr>
              <a:defRPr/>
            </a:pPr>
            <a:r>
              <a:rPr lang="hu-HU" altLang="fr-FR" sz="1600" dirty="0"/>
              <a:t>Kezdeményezés (közvetett javaslattétel a Bizottság felé)</a:t>
            </a:r>
            <a:endParaRPr lang="en-US" altLang="fr-FR" sz="1600" dirty="0"/>
          </a:p>
          <a:p>
            <a:pPr>
              <a:defRPr/>
            </a:pPr>
            <a:r>
              <a:rPr lang="hu-HU" altLang="fr-FR" sz="1600" dirty="0"/>
              <a:t>Politikai viták fóruma </a:t>
            </a:r>
            <a:endParaRPr lang="en-US" altLang="fr-FR" sz="1600" dirty="0"/>
          </a:p>
        </p:txBody>
      </p:sp>
      <p:pic>
        <p:nvPicPr>
          <p:cNvPr id="3" name="Picture 2"/>
          <p:cNvPicPr>
            <a:picLocks noChangeAspect="1"/>
          </p:cNvPicPr>
          <p:nvPr/>
        </p:nvPicPr>
        <p:blipFill>
          <a:blip r:embed="rId3"/>
          <a:stretch>
            <a:fillRect/>
          </a:stretch>
        </p:blipFill>
        <p:spPr>
          <a:xfrm>
            <a:off x="10023775" y="1392580"/>
            <a:ext cx="1609725" cy="2219325"/>
          </a:xfrm>
          <a:prstGeom prst="rect">
            <a:avLst/>
          </a:prstGeom>
        </p:spPr>
      </p:pic>
    </p:spTree>
    <p:extLst>
      <p:ext uri="{BB962C8B-B14F-4D97-AF65-F5344CB8AC3E}">
        <p14:creationId xmlns:p14="http://schemas.microsoft.com/office/powerpoint/2010/main" val="35541394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1602"/>
                                        </p:tgtEl>
                                        <p:attrNameLst>
                                          <p:attrName>style.visibility</p:attrName>
                                        </p:attrNameLst>
                                      </p:cBhvr>
                                      <p:to>
                                        <p:strVal val="visible"/>
                                      </p:to>
                                    </p:set>
                                    <p:anim calcmode="lin" valueType="num">
                                      <p:cBhvr>
                                        <p:cTn id="7" dur="1000" fill="hold"/>
                                        <p:tgtEl>
                                          <p:spTgt spid="281602"/>
                                        </p:tgtEl>
                                        <p:attrNameLst>
                                          <p:attrName>ppt_x</p:attrName>
                                        </p:attrNameLst>
                                      </p:cBhvr>
                                      <p:tavLst>
                                        <p:tav tm="0">
                                          <p:val>
                                            <p:strVal val="#ppt_x-.2"/>
                                          </p:val>
                                        </p:tav>
                                        <p:tav tm="100000">
                                          <p:val>
                                            <p:strVal val="#ppt_x"/>
                                          </p:val>
                                        </p:tav>
                                      </p:tavLst>
                                    </p:anim>
                                    <p:anim calcmode="lin" valueType="num">
                                      <p:cBhvr>
                                        <p:cTn id="8" dur="1000" fill="hold"/>
                                        <p:tgtEl>
                                          <p:spTgt spid="2816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16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81603">
                                            <p:txEl>
                                              <p:pRg st="0" end="0"/>
                                            </p:txEl>
                                          </p:spTgt>
                                        </p:tgtEl>
                                        <p:attrNameLst>
                                          <p:attrName>style.visibility</p:attrName>
                                        </p:attrNameLst>
                                      </p:cBhvr>
                                      <p:to>
                                        <p:strVal val="visible"/>
                                      </p:to>
                                    </p:set>
                                    <p:animEffect transition="in" filter="fade">
                                      <p:cBhvr>
                                        <p:cTn id="14" dur="500"/>
                                        <p:tgtEl>
                                          <p:spTgt spid="281603">
                                            <p:txEl>
                                              <p:pRg st="0" end="0"/>
                                            </p:txEl>
                                          </p:spTgt>
                                        </p:tgtEl>
                                      </p:cBhvr>
                                    </p:animEffect>
                                    <p:anim calcmode="lin" valueType="num">
                                      <p:cBhvr>
                                        <p:cTn id="15" dur="500" fill="hold"/>
                                        <p:tgtEl>
                                          <p:spTgt spid="2816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816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81603">
                                            <p:txEl>
                                              <p:pRg st="1" end="1"/>
                                            </p:txEl>
                                          </p:spTgt>
                                        </p:tgtEl>
                                        <p:attrNameLst>
                                          <p:attrName>style.visibility</p:attrName>
                                        </p:attrNameLst>
                                      </p:cBhvr>
                                      <p:to>
                                        <p:strVal val="visible"/>
                                      </p:to>
                                    </p:set>
                                    <p:animEffect transition="in" filter="fade">
                                      <p:cBhvr>
                                        <p:cTn id="21" dur="500"/>
                                        <p:tgtEl>
                                          <p:spTgt spid="281603">
                                            <p:txEl>
                                              <p:pRg st="1" end="1"/>
                                            </p:txEl>
                                          </p:spTgt>
                                        </p:tgtEl>
                                      </p:cBhvr>
                                    </p:animEffect>
                                    <p:anim calcmode="lin" valueType="num">
                                      <p:cBhvr>
                                        <p:cTn id="22" dur="500" fill="hold"/>
                                        <p:tgtEl>
                                          <p:spTgt spid="28160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816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81603">
                                            <p:txEl>
                                              <p:pRg st="2" end="2"/>
                                            </p:txEl>
                                          </p:spTgt>
                                        </p:tgtEl>
                                        <p:attrNameLst>
                                          <p:attrName>style.visibility</p:attrName>
                                        </p:attrNameLst>
                                      </p:cBhvr>
                                      <p:to>
                                        <p:strVal val="visible"/>
                                      </p:to>
                                    </p:set>
                                    <p:animEffect transition="in" filter="fade">
                                      <p:cBhvr>
                                        <p:cTn id="28" dur="500"/>
                                        <p:tgtEl>
                                          <p:spTgt spid="281603">
                                            <p:txEl>
                                              <p:pRg st="2" end="2"/>
                                            </p:txEl>
                                          </p:spTgt>
                                        </p:tgtEl>
                                      </p:cBhvr>
                                    </p:animEffect>
                                    <p:anim calcmode="lin" valueType="num">
                                      <p:cBhvr>
                                        <p:cTn id="29" dur="500" fill="hold"/>
                                        <p:tgtEl>
                                          <p:spTgt spid="28160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816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81603">
                                            <p:txEl>
                                              <p:pRg st="3" end="3"/>
                                            </p:txEl>
                                          </p:spTgt>
                                        </p:tgtEl>
                                        <p:attrNameLst>
                                          <p:attrName>style.visibility</p:attrName>
                                        </p:attrNameLst>
                                      </p:cBhvr>
                                      <p:to>
                                        <p:strVal val="visible"/>
                                      </p:to>
                                    </p:set>
                                    <p:animEffect transition="in" filter="fade">
                                      <p:cBhvr>
                                        <p:cTn id="35" dur="500"/>
                                        <p:tgtEl>
                                          <p:spTgt spid="281603">
                                            <p:txEl>
                                              <p:pRg st="3" end="3"/>
                                            </p:txEl>
                                          </p:spTgt>
                                        </p:tgtEl>
                                      </p:cBhvr>
                                    </p:animEffect>
                                    <p:anim calcmode="lin" valueType="num">
                                      <p:cBhvr>
                                        <p:cTn id="36" dur="500" fill="hold"/>
                                        <p:tgtEl>
                                          <p:spTgt spid="28160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816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81603">
                                            <p:txEl>
                                              <p:pRg st="4" end="4"/>
                                            </p:txEl>
                                          </p:spTgt>
                                        </p:tgtEl>
                                        <p:attrNameLst>
                                          <p:attrName>style.visibility</p:attrName>
                                        </p:attrNameLst>
                                      </p:cBhvr>
                                      <p:to>
                                        <p:strVal val="visible"/>
                                      </p:to>
                                    </p:set>
                                    <p:animEffect transition="in" filter="fade">
                                      <p:cBhvr>
                                        <p:cTn id="42" dur="500"/>
                                        <p:tgtEl>
                                          <p:spTgt spid="281603">
                                            <p:txEl>
                                              <p:pRg st="4" end="4"/>
                                            </p:txEl>
                                          </p:spTgt>
                                        </p:tgtEl>
                                      </p:cBhvr>
                                    </p:animEffect>
                                    <p:anim calcmode="lin" valueType="num">
                                      <p:cBhvr>
                                        <p:cTn id="43" dur="500" fill="hold"/>
                                        <p:tgtEl>
                                          <p:spTgt spid="28160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8160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81603">
                                            <p:txEl>
                                              <p:pRg st="5" end="5"/>
                                            </p:txEl>
                                          </p:spTgt>
                                        </p:tgtEl>
                                        <p:attrNameLst>
                                          <p:attrName>style.visibility</p:attrName>
                                        </p:attrNameLst>
                                      </p:cBhvr>
                                      <p:to>
                                        <p:strVal val="visible"/>
                                      </p:to>
                                    </p:set>
                                    <p:animEffect transition="in" filter="fade">
                                      <p:cBhvr>
                                        <p:cTn id="49" dur="500"/>
                                        <p:tgtEl>
                                          <p:spTgt spid="281603">
                                            <p:txEl>
                                              <p:pRg st="5" end="5"/>
                                            </p:txEl>
                                          </p:spTgt>
                                        </p:tgtEl>
                                      </p:cBhvr>
                                    </p:animEffect>
                                    <p:anim calcmode="lin" valueType="num">
                                      <p:cBhvr>
                                        <p:cTn id="50" dur="500" fill="hold"/>
                                        <p:tgtEl>
                                          <p:spTgt spid="281603">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281603">
                                            <p:txEl>
                                              <p:pRg st="5" end="5"/>
                                            </p:txEl>
                                          </p:spTgt>
                                        </p:tgtEl>
                                        <p:attrNameLst>
                                          <p:attrName>ppt_y</p:attrName>
                                        </p:attrNameLst>
                                      </p:cBhvr>
                                      <p:tavLst>
                                        <p:tav tm="0">
                                          <p:val>
                                            <p:strVal val="#ppt_y+.05"/>
                                          </p:val>
                                        </p:tav>
                                        <p:tav tm="100000">
                                          <p:val>
                                            <p:strVal val="#ppt_y"/>
                                          </p:val>
                                        </p:tav>
                                      </p:tavLst>
                                    </p:anim>
                                  </p:childTnLst>
                                </p:cTn>
                              </p:par>
                              <p:par>
                                <p:cTn id="52" presetID="44" presetClass="entr" presetSubtype="0" fill="hold" grpId="0" nodeType="withEffect">
                                  <p:stCondLst>
                                    <p:cond delay="0"/>
                                  </p:stCondLst>
                                  <p:childTnLst>
                                    <p:set>
                                      <p:cBhvr>
                                        <p:cTn id="53" dur="1" fill="hold">
                                          <p:stCondLst>
                                            <p:cond delay="0"/>
                                          </p:stCondLst>
                                        </p:cTn>
                                        <p:tgtEl>
                                          <p:spTgt spid="281603">
                                            <p:txEl>
                                              <p:pRg st="6" end="6"/>
                                            </p:txEl>
                                          </p:spTgt>
                                        </p:tgtEl>
                                        <p:attrNameLst>
                                          <p:attrName>style.visibility</p:attrName>
                                        </p:attrNameLst>
                                      </p:cBhvr>
                                      <p:to>
                                        <p:strVal val="visible"/>
                                      </p:to>
                                    </p:set>
                                    <p:animEffect transition="in" filter="fade">
                                      <p:cBhvr>
                                        <p:cTn id="54" dur="500"/>
                                        <p:tgtEl>
                                          <p:spTgt spid="281603">
                                            <p:txEl>
                                              <p:pRg st="6" end="6"/>
                                            </p:txEl>
                                          </p:spTgt>
                                        </p:tgtEl>
                                      </p:cBhvr>
                                    </p:animEffect>
                                    <p:anim calcmode="lin" valueType="num">
                                      <p:cBhvr>
                                        <p:cTn id="55" dur="500" fill="hold"/>
                                        <p:tgtEl>
                                          <p:spTgt spid="281603">
                                            <p:txEl>
                                              <p:pRg st="6" end="6"/>
                                            </p:txEl>
                                          </p:spTgt>
                                        </p:tgtEl>
                                        <p:attrNameLst>
                                          <p:attrName>ppt_x</p:attrName>
                                        </p:attrNameLst>
                                      </p:cBhvr>
                                      <p:tavLst>
                                        <p:tav tm="0">
                                          <p:val>
                                            <p:strVal val="#ppt_x"/>
                                          </p:val>
                                        </p:tav>
                                        <p:tav tm="100000">
                                          <p:val>
                                            <p:strVal val="#ppt_x"/>
                                          </p:val>
                                        </p:tav>
                                      </p:tavLst>
                                    </p:anim>
                                    <p:anim calcmode="lin" valueType="num">
                                      <p:cBhvr>
                                        <p:cTn id="56" dur="500" fill="hold"/>
                                        <p:tgtEl>
                                          <p:spTgt spid="281603">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4" presetClass="entr" presetSubtype="0" fill="hold" grpId="0" nodeType="clickEffect">
                                  <p:stCondLst>
                                    <p:cond delay="0"/>
                                  </p:stCondLst>
                                  <p:childTnLst>
                                    <p:set>
                                      <p:cBhvr>
                                        <p:cTn id="60" dur="1" fill="hold">
                                          <p:stCondLst>
                                            <p:cond delay="0"/>
                                          </p:stCondLst>
                                        </p:cTn>
                                        <p:tgtEl>
                                          <p:spTgt spid="281603">
                                            <p:txEl>
                                              <p:pRg st="7" end="7"/>
                                            </p:txEl>
                                          </p:spTgt>
                                        </p:tgtEl>
                                        <p:attrNameLst>
                                          <p:attrName>style.visibility</p:attrName>
                                        </p:attrNameLst>
                                      </p:cBhvr>
                                      <p:to>
                                        <p:strVal val="visible"/>
                                      </p:to>
                                    </p:set>
                                    <p:animEffect transition="in" filter="fade">
                                      <p:cBhvr>
                                        <p:cTn id="61" dur="500"/>
                                        <p:tgtEl>
                                          <p:spTgt spid="281603">
                                            <p:txEl>
                                              <p:pRg st="7" end="7"/>
                                            </p:txEl>
                                          </p:spTgt>
                                        </p:tgtEl>
                                      </p:cBhvr>
                                    </p:animEffect>
                                    <p:anim calcmode="lin" valueType="num">
                                      <p:cBhvr>
                                        <p:cTn id="62" dur="500" fill="hold"/>
                                        <p:tgtEl>
                                          <p:spTgt spid="281603">
                                            <p:txEl>
                                              <p:pRg st="7" end="7"/>
                                            </p:txEl>
                                          </p:spTgt>
                                        </p:tgtEl>
                                        <p:attrNameLst>
                                          <p:attrName>ppt_x</p:attrName>
                                        </p:attrNameLst>
                                      </p:cBhvr>
                                      <p:tavLst>
                                        <p:tav tm="0">
                                          <p:val>
                                            <p:strVal val="#ppt_x"/>
                                          </p:val>
                                        </p:tav>
                                        <p:tav tm="100000">
                                          <p:val>
                                            <p:strVal val="#ppt_x"/>
                                          </p:val>
                                        </p:tav>
                                      </p:tavLst>
                                    </p:anim>
                                    <p:anim calcmode="lin" valueType="num">
                                      <p:cBhvr>
                                        <p:cTn id="63" dur="500" fill="hold"/>
                                        <p:tgtEl>
                                          <p:spTgt spid="281603">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4" presetClass="entr" presetSubtype="0" fill="hold" grpId="0" nodeType="clickEffect">
                                  <p:stCondLst>
                                    <p:cond delay="0"/>
                                  </p:stCondLst>
                                  <p:childTnLst>
                                    <p:set>
                                      <p:cBhvr>
                                        <p:cTn id="67" dur="1" fill="hold">
                                          <p:stCondLst>
                                            <p:cond delay="0"/>
                                          </p:stCondLst>
                                        </p:cTn>
                                        <p:tgtEl>
                                          <p:spTgt spid="281603">
                                            <p:txEl>
                                              <p:pRg st="8" end="8"/>
                                            </p:txEl>
                                          </p:spTgt>
                                        </p:tgtEl>
                                        <p:attrNameLst>
                                          <p:attrName>style.visibility</p:attrName>
                                        </p:attrNameLst>
                                      </p:cBhvr>
                                      <p:to>
                                        <p:strVal val="visible"/>
                                      </p:to>
                                    </p:set>
                                    <p:animEffect transition="in" filter="fade">
                                      <p:cBhvr>
                                        <p:cTn id="68" dur="500"/>
                                        <p:tgtEl>
                                          <p:spTgt spid="281603">
                                            <p:txEl>
                                              <p:pRg st="8" end="8"/>
                                            </p:txEl>
                                          </p:spTgt>
                                        </p:tgtEl>
                                      </p:cBhvr>
                                    </p:animEffect>
                                    <p:anim calcmode="lin" valueType="num">
                                      <p:cBhvr>
                                        <p:cTn id="69" dur="500" fill="hold"/>
                                        <p:tgtEl>
                                          <p:spTgt spid="281603">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281603">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4" presetClass="entr" presetSubtype="0" fill="hold" grpId="0" nodeType="clickEffect">
                                  <p:stCondLst>
                                    <p:cond delay="0"/>
                                  </p:stCondLst>
                                  <p:childTnLst>
                                    <p:set>
                                      <p:cBhvr>
                                        <p:cTn id="74" dur="1" fill="hold">
                                          <p:stCondLst>
                                            <p:cond delay="0"/>
                                          </p:stCondLst>
                                        </p:cTn>
                                        <p:tgtEl>
                                          <p:spTgt spid="281603">
                                            <p:txEl>
                                              <p:pRg st="9" end="9"/>
                                            </p:txEl>
                                          </p:spTgt>
                                        </p:tgtEl>
                                        <p:attrNameLst>
                                          <p:attrName>style.visibility</p:attrName>
                                        </p:attrNameLst>
                                      </p:cBhvr>
                                      <p:to>
                                        <p:strVal val="visible"/>
                                      </p:to>
                                    </p:set>
                                    <p:animEffect transition="in" filter="fade">
                                      <p:cBhvr>
                                        <p:cTn id="75" dur="500"/>
                                        <p:tgtEl>
                                          <p:spTgt spid="281603">
                                            <p:txEl>
                                              <p:pRg st="9" end="9"/>
                                            </p:txEl>
                                          </p:spTgt>
                                        </p:tgtEl>
                                      </p:cBhvr>
                                    </p:animEffect>
                                    <p:anim calcmode="lin" valueType="num">
                                      <p:cBhvr>
                                        <p:cTn id="76" dur="500" fill="hold"/>
                                        <p:tgtEl>
                                          <p:spTgt spid="281603">
                                            <p:txEl>
                                              <p:pRg st="9" end="9"/>
                                            </p:txEl>
                                          </p:spTgt>
                                        </p:tgtEl>
                                        <p:attrNameLst>
                                          <p:attrName>ppt_x</p:attrName>
                                        </p:attrNameLst>
                                      </p:cBhvr>
                                      <p:tavLst>
                                        <p:tav tm="0">
                                          <p:val>
                                            <p:strVal val="#ppt_x"/>
                                          </p:val>
                                        </p:tav>
                                        <p:tav tm="100000">
                                          <p:val>
                                            <p:strVal val="#ppt_x"/>
                                          </p:val>
                                        </p:tav>
                                      </p:tavLst>
                                    </p:anim>
                                    <p:anim calcmode="lin" valueType="num">
                                      <p:cBhvr>
                                        <p:cTn id="77" dur="500" fill="hold"/>
                                        <p:tgtEl>
                                          <p:spTgt spid="281603">
                                            <p:txEl>
                                              <p:pRg st="9" end="9"/>
                                            </p:txEl>
                                          </p:spTgt>
                                        </p:tgtEl>
                                        <p:attrNameLst>
                                          <p:attrName>ppt_y</p:attrName>
                                        </p:attrNameLst>
                                      </p:cBhvr>
                                      <p:tavLst>
                                        <p:tav tm="0">
                                          <p:val>
                                            <p:strVal val="#ppt_y+.05"/>
                                          </p:val>
                                        </p:tav>
                                        <p:tav tm="100000">
                                          <p:val>
                                            <p:strVal val="#ppt_y"/>
                                          </p:val>
                                        </p:tav>
                                      </p:tavLst>
                                    </p:anim>
                                  </p:childTnLst>
                                </p:cTn>
                              </p:par>
                              <p:par>
                                <p:cTn id="78" presetID="44" presetClass="entr" presetSubtype="0" fill="hold" grpId="0" nodeType="withEffect">
                                  <p:stCondLst>
                                    <p:cond delay="0"/>
                                  </p:stCondLst>
                                  <p:childTnLst>
                                    <p:set>
                                      <p:cBhvr>
                                        <p:cTn id="79" dur="1" fill="hold">
                                          <p:stCondLst>
                                            <p:cond delay="0"/>
                                          </p:stCondLst>
                                        </p:cTn>
                                        <p:tgtEl>
                                          <p:spTgt spid="281603">
                                            <p:txEl>
                                              <p:pRg st="10" end="10"/>
                                            </p:txEl>
                                          </p:spTgt>
                                        </p:tgtEl>
                                        <p:attrNameLst>
                                          <p:attrName>style.visibility</p:attrName>
                                        </p:attrNameLst>
                                      </p:cBhvr>
                                      <p:to>
                                        <p:strVal val="visible"/>
                                      </p:to>
                                    </p:set>
                                    <p:animEffect transition="in" filter="fade">
                                      <p:cBhvr>
                                        <p:cTn id="80" dur="500"/>
                                        <p:tgtEl>
                                          <p:spTgt spid="281603">
                                            <p:txEl>
                                              <p:pRg st="10" end="10"/>
                                            </p:txEl>
                                          </p:spTgt>
                                        </p:tgtEl>
                                      </p:cBhvr>
                                    </p:animEffect>
                                    <p:anim calcmode="lin" valueType="num">
                                      <p:cBhvr>
                                        <p:cTn id="81" dur="500" fill="hold"/>
                                        <p:tgtEl>
                                          <p:spTgt spid="281603">
                                            <p:txEl>
                                              <p:pRg st="10" end="10"/>
                                            </p:txEl>
                                          </p:spTgt>
                                        </p:tgtEl>
                                        <p:attrNameLst>
                                          <p:attrName>ppt_x</p:attrName>
                                        </p:attrNameLst>
                                      </p:cBhvr>
                                      <p:tavLst>
                                        <p:tav tm="0">
                                          <p:val>
                                            <p:strVal val="#ppt_x"/>
                                          </p:val>
                                        </p:tav>
                                        <p:tav tm="100000">
                                          <p:val>
                                            <p:strVal val="#ppt_x"/>
                                          </p:val>
                                        </p:tav>
                                      </p:tavLst>
                                    </p:anim>
                                    <p:anim calcmode="lin" valueType="num">
                                      <p:cBhvr>
                                        <p:cTn id="82" dur="500" fill="hold"/>
                                        <p:tgtEl>
                                          <p:spTgt spid="281603">
                                            <p:txEl>
                                              <p:pRg st="10" end="10"/>
                                            </p:txEl>
                                          </p:spTgt>
                                        </p:tgtEl>
                                        <p:attrNameLst>
                                          <p:attrName>ppt_y</p:attrName>
                                        </p:attrNameLst>
                                      </p:cBhvr>
                                      <p:tavLst>
                                        <p:tav tm="0">
                                          <p:val>
                                            <p:strVal val="#ppt_y+.05"/>
                                          </p:val>
                                        </p:tav>
                                        <p:tav tm="100000">
                                          <p:val>
                                            <p:strVal val="#ppt_y"/>
                                          </p:val>
                                        </p:tav>
                                      </p:tavLst>
                                    </p:anim>
                                  </p:childTnLst>
                                </p:cTn>
                              </p:par>
                              <p:par>
                                <p:cTn id="83" presetID="44" presetClass="entr" presetSubtype="0" fill="hold" grpId="0" nodeType="withEffect">
                                  <p:stCondLst>
                                    <p:cond delay="0"/>
                                  </p:stCondLst>
                                  <p:childTnLst>
                                    <p:set>
                                      <p:cBhvr>
                                        <p:cTn id="84" dur="1" fill="hold">
                                          <p:stCondLst>
                                            <p:cond delay="0"/>
                                          </p:stCondLst>
                                        </p:cTn>
                                        <p:tgtEl>
                                          <p:spTgt spid="281603">
                                            <p:txEl>
                                              <p:pRg st="11" end="11"/>
                                            </p:txEl>
                                          </p:spTgt>
                                        </p:tgtEl>
                                        <p:attrNameLst>
                                          <p:attrName>style.visibility</p:attrName>
                                        </p:attrNameLst>
                                      </p:cBhvr>
                                      <p:to>
                                        <p:strVal val="visible"/>
                                      </p:to>
                                    </p:set>
                                    <p:animEffect transition="in" filter="fade">
                                      <p:cBhvr>
                                        <p:cTn id="85" dur="500"/>
                                        <p:tgtEl>
                                          <p:spTgt spid="281603">
                                            <p:txEl>
                                              <p:pRg st="11" end="11"/>
                                            </p:txEl>
                                          </p:spTgt>
                                        </p:tgtEl>
                                      </p:cBhvr>
                                    </p:animEffect>
                                    <p:anim calcmode="lin" valueType="num">
                                      <p:cBhvr>
                                        <p:cTn id="86" dur="500" fill="hold"/>
                                        <p:tgtEl>
                                          <p:spTgt spid="281603">
                                            <p:txEl>
                                              <p:pRg st="11" end="11"/>
                                            </p:txEl>
                                          </p:spTgt>
                                        </p:tgtEl>
                                        <p:attrNameLst>
                                          <p:attrName>ppt_x</p:attrName>
                                        </p:attrNameLst>
                                      </p:cBhvr>
                                      <p:tavLst>
                                        <p:tav tm="0">
                                          <p:val>
                                            <p:strVal val="#ppt_x"/>
                                          </p:val>
                                        </p:tav>
                                        <p:tav tm="100000">
                                          <p:val>
                                            <p:strVal val="#ppt_x"/>
                                          </p:val>
                                        </p:tav>
                                      </p:tavLst>
                                    </p:anim>
                                    <p:anim calcmode="lin" valueType="num">
                                      <p:cBhvr>
                                        <p:cTn id="87" dur="500" fill="hold"/>
                                        <p:tgtEl>
                                          <p:spTgt spid="281603">
                                            <p:txEl>
                                              <p:pRg st="11" end="11"/>
                                            </p:txEl>
                                          </p:spTgt>
                                        </p:tgtEl>
                                        <p:attrNameLst>
                                          <p:attrName>ppt_y</p:attrName>
                                        </p:attrNameLst>
                                      </p:cBhvr>
                                      <p:tavLst>
                                        <p:tav tm="0">
                                          <p:val>
                                            <p:strVal val="#ppt_y+.05"/>
                                          </p:val>
                                        </p:tav>
                                        <p:tav tm="100000">
                                          <p:val>
                                            <p:strVal val="#ppt_y"/>
                                          </p:val>
                                        </p:tav>
                                      </p:tavLst>
                                    </p:anim>
                                  </p:childTnLst>
                                </p:cTn>
                              </p:par>
                              <p:par>
                                <p:cTn id="88" presetID="44" presetClass="entr" presetSubtype="0" fill="hold" grpId="0" nodeType="withEffect">
                                  <p:stCondLst>
                                    <p:cond delay="0"/>
                                  </p:stCondLst>
                                  <p:childTnLst>
                                    <p:set>
                                      <p:cBhvr>
                                        <p:cTn id="89" dur="1" fill="hold">
                                          <p:stCondLst>
                                            <p:cond delay="0"/>
                                          </p:stCondLst>
                                        </p:cTn>
                                        <p:tgtEl>
                                          <p:spTgt spid="281603">
                                            <p:txEl>
                                              <p:pRg st="12" end="12"/>
                                            </p:txEl>
                                          </p:spTgt>
                                        </p:tgtEl>
                                        <p:attrNameLst>
                                          <p:attrName>style.visibility</p:attrName>
                                        </p:attrNameLst>
                                      </p:cBhvr>
                                      <p:to>
                                        <p:strVal val="visible"/>
                                      </p:to>
                                    </p:set>
                                    <p:animEffect transition="in" filter="fade">
                                      <p:cBhvr>
                                        <p:cTn id="90" dur="500"/>
                                        <p:tgtEl>
                                          <p:spTgt spid="281603">
                                            <p:txEl>
                                              <p:pRg st="12" end="12"/>
                                            </p:txEl>
                                          </p:spTgt>
                                        </p:tgtEl>
                                      </p:cBhvr>
                                    </p:animEffect>
                                    <p:anim calcmode="lin" valueType="num">
                                      <p:cBhvr>
                                        <p:cTn id="91" dur="500" fill="hold"/>
                                        <p:tgtEl>
                                          <p:spTgt spid="281603">
                                            <p:txEl>
                                              <p:pRg st="12" end="12"/>
                                            </p:txEl>
                                          </p:spTgt>
                                        </p:tgtEl>
                                        <p:attrNameLst>
                                          <p:attrName>ppt_x</p:attrName>
                                        </p:attrNameLst>
                                      </p:cBhvr>
                                      <p:tavLst>
                                        <p:tav tm="0">
                                          <p:val>
                                            <p:strVal val="#ppt_x"/>
                                          </p:val>
                                        </p:tav>
                                        <p:tav tm="100000">
                                          <p:val>
                                            <p:strVal val="#ppt_x"/>
                                          </p:val>
                                        </p:tav>
                                      </p:tavLst>
                                    </p:anim>
                                    <p:anim calcmode="lin" valueType="num">
                                      <p:cBhvr>
                                        <p:cTn id="92" dur="500" fill="hold"/>
                                        <p:tgtEl>
                                          <p:spTgt spid="281603">
                                            <p:txEl>
                                              <p:pRg st="12" end="12"/>
                                            </p:txEl>
                                          </p:spTgt>
                                        </p:tgtEl>
                                        <p:attrNameLst>
                                          <p:attrName>ppt_y</p:attrName>
                                        </p:attrNameLst>
                                      </p:cBhvr>
                                      <p:tavLst>
                                        <p:tav tm="0">
                                          <p:val>
                                            <p:strVal val="#ppt_y+.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4" presetClass="entr" presetSubtype="0" fill="hold" grpId="0" nodeType="clickEffect">
                                  <p:stCondLst>
                                    <p:cond delay="0"/>
                                  </p:stCondLst>
                                  <p:childTnLst>
                                    <p:set>
                                      <p:cBhvr>
                                        <p:cTn id="96" dur="1" fill="hold">
                                          <p:stCondLst>
                                            <p:cond delay="0"/>
                                          </p:stCondLst>
                                        </p:cTn>
                                        <p:tgtEl>
                                          <p:spTgt spid="281603">
                                            <p:txEl>
                                              <p:pRg st="13" end="13"/>
                                            </p:txEl>
                                          </p:spTgt>
                                        </p:tgtEl>
                                        <p:attrNameLst>
                                          <p:attrName>style.visibility</p:attrName>
                                        </p:attrNameLst>
                                      </p:cBhvr>
                                      <p:to>
                                        <p:strVal val="visible"/>
                                      </p:to>
                                    </p:set>
                                    <p:animEffect transition="in" filter="fade">
                                      <p:cBhvr>
                                        <p:cTn id="97" dur="500"/>
                                        <p:tgtEl>
                                          <p:spTgt spid="281603">
                                            <p:txEl>
                                              <p:pRg st="13" end="13"/>
                                            </p:txEl>
                                          </p:spTgt>
                                        </p:tgtEl>
                                      </p:cBhvr>
                                    </p:animEffect>
                                    <p:anim calcmode="lin" valueType="num">
                                      <p:cBhvr>
                                        <p:cTn id="98" dur="500" fill="hold"/>
                                        <p:tgtEl>
                                          <p:spTgt spid="281603">
                                            <p:txEl>
                                              <p:pRg st="13" end="13"/>
                                            </p:txEl>
                                          </p:spTgt>
                                        </p:tgtEl>
                                        <p:attrNameLst>
                                          <p:attrName>ppt_x</p:attrName>
                                        </p:attrNameLst>
                                      </p:cBhvr>
                                      <p:tavLst>
                                        <p:tav tm="0">
                                          <p:val>
                                            <p:strVal val="#ppt_x"/>
                                          </p:val>
                                        </p:tav>
                                        <p:tav tm="100000">
                                          <p:val>
                                            <p:strVal val="#ppt_x"/>
                                          </p:val>
                                        </p:tav>
                                      </p:tavLst>
                                    </p:anim>
                                    <p:anim calcmode="lin" valueType="num">
                                      <p:cBhvr>
                                        <p:cTn id="99" dur="500" fill="hold"/>
                                        <p:tgtEl>
                                          <p:spTgt spid="281603">
                                            <p:txEl>
                                              <p:pRg st="13" end="13"/>
                                            </p:txEl>
                                          </p:spTgt>
                                        </p:tgtEl>
                                        <p:attrNameLst>
                                          <p:attrName>ppt_y</p:attrName>
                                        </p:attrNameLst>
                                      </p:cBhvr>
                                      <p:tavLst>
                                        <p:tav tm="0">
                                          <p:val>
                                            <p:strVal val="#ppt_y+.05"/>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4" presetClass="entr" presetSubtype="0" fill="hold" grpId="0" nodeType="clickEffect">
                                  <p:stCondLst>
                                    <p:cond delay="0"/>
                                  </p:stCondLst>
                                  <p:childTnLst>
                                    <p:set>
                                      <p:cBhvr>
                                        <p:cTn id="103" dur="1" fill="hold">
                                          <p:stCondLst>
                                            <p:cond delay="0"/>
                                          </p:stCondLst>
                                        </p:cTn>
                                        <p:tgtEl>
                                          <p:spTgt spid="281603">
                                            <p:txEl>
                                              <p:pRg st="14" end="14"/>
                                            </p:txEl>
                                          </p:spTgt>
                                        </p:tgtEl>
                                        <p:attrNameLst>
                                          <p:attrName>style.visibility</p:attrName>
                                        </p:attrNameLst>
                                      </p:cBhvr>
                                      <p:to>
                                        <p:strVal val="visible"/>
                                      </p:to>
                                    </p:set>
                                    <p:animEffect transition="in" filter="fade">
                                      <p:cBhvr>
                                        <p:cTn id="104" dur="500"/>
                                        <p:tgtEl>
                                          <p:spTgt spid="281603">
                                            <p:txEl>
                                              <p:pRg st="14" end="14"/>
                                            </p:txEl>
                                          </p:spTgt>
                                        </p:tgtEl>
                                      </p:cBhvr>
                                    </p:animEffect>
                                    <p:anim calcmode="lin" valueType="num">
                                      <p:cBhvr>
                                        <p:cTn id="105" dur="500" fill="hold"/>
                                        <p:tgtEl>
                                          <p:spTgt spid="281603">
                                            <p:txEl>
                                              <p:pRg st="14" end="14"/>
                                            </p:txEl>
                                          </p:spTgt>
                                        </p:tgtEl>
                                        <p:attrNameLst>
                                          <p:attrName>ppt_x</p:attrName>
                                        </p:attrNameLst>
                                      </p:cBhvr>
                                      <p:tavLst>
                                        <p:tav tm="0">
                                          <p:val>
                                            <p:strVal val="#ppt_x"/>
                                          </p:val>
                                        </p:tav>
                                        <p:tav tm="100000">
                                          <p:val>
                                            <p:strVal val="#ppt_x"/>
                                          </p:val>
                                        </p:tav>
                                      </p:tavLst>
                                    </p:anim>
                                    <p:anim calcmode="lin" valueType="num">
                                      <p:cBhvr>
                                        <p:cTn id="106" dur="500" fill="hold"/>
                                        <p:tgtEl>
                                          <p:spTgt spid="281603">
                                            <p:txEl>
                                              <p:pRg st="14" end="14"/>
                                            </p:txEl>
                                          </p:spTgt>
                                        </p:tgtEl>
                                        <p:attrNameLst>
                                          <p:attrName>ppt_y</p:attrName>
                                        </p:attrNameLst>
                                      </p:cBhvr>
                                      <p:tavLst>
                                        <p:tav tm="0">
                                          <p:val>
                                            <p:strVal val="#ppt_y+.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4" presetClass="entr" presetSubtype="0" fill="hold" grpId="0" nodeType="clickEffect">
                                  <p:stCondLst>
                                    <p:cond delay="0"/>
                                  </p:stCondLst>
                                  <p:childTnLst>
                                    <p:set>
                                      <p:cBhvr>
                                        <p:cTn id="110" dur="1" fill="hold">
                                          <p:stCondLst>
                                            <p:cond delay="0"/>
                                          </p:stCondLst>
                                        </p:cTn>
                                        <p:tgtEl>
                                          <p:spTgt spid="281603">
                                            <p:txEl>
                                              <p:pRg st="15" end="15"/>
                                            </p:txEl>
                                          </p:spTgt>
                                        </p:tgtEl>
                                        <p:attrNameLst>
                                          <p:attrName>style.visibility</p:attrName>
                                        </p:attrNameLst>
                                      </p:cBhvr>
                                      <p:to>
                                        <p:strVal val="visible"/>
                                      </p:to>
                                    </p:set>
                                    <p:animEffect transition="in" filter="fade">
                                      <p:cBhvr>
                                        <p:cTn id="111" dur="500"/>
                                        <p:tgtEl>
                                          <p:spTgt spid="281603">
                                            <p:txEl>
                                              <p:pRg st="15" end="15"/>
                                            </p:txEl>
                                          </p:spTgt>
                                        </p:tgtEl>
                                      </p:cBhvr>
                                    </p:animEffect>
                                    <p:anim calcmode="lin" valueType="num">
                                      <p:cBhvr>
                                        <p:cTn id="112" dur="500" fill="hold"/>
                                        <p:tgtEl>
                                          <p:spTgt spid="281603">
                                            <p:txEl>
                                              <p:pRg st="15" end="15"/>
                                            </p:txEl>
                                          </p:spTgt>
                                        </p:tgtEl>
                                        <p:attrNameLst>
                                          <p:attrName>ppt_x</p:attrName>
                                        </p:attrNameLst>
                                      </p:cBhvr>
                                      <p:tavLst>
                                        <p:tav tm="0">
                                          <p:val>
                                            <p:strVal val="#ppt_x"/>
                                          </p:val>
                                        </p:tav>
                                        <p:tav tm="100000">
                                          <p:val>
                                            <p:strVal val="#ppt_x"/>
                                          </p:val>
                                        </p:tav>
                                      </p:tavLst>
                                    </p:anim>
                                    <p:anim calcmode="lin" valueType="num">
                                      <p:cBhvr>
                                        <p:cTn id="113" dur="500" fill="hold"/>
                                        <p:tgtEl>
                                          <p:spTgt spid="281603">
                                            <p:txEl>
                                              <p:pRg st="15" end="1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p:bldP spid="28160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933060" y="274638"/>
            <a:ext cx="10649339" cy="1143000"/>
          </a:xfrm>
        </p:spPr>
        <p:txBody>
          <a:bodyPr>
            <a:normAutofit fontScale="90000"/>
          </a:bodyPr>
          <a:lstStyle/>
          <a:p>
            <a:pPr eaLnBrk="1" hangingPunct="1"/>
            <a:r>
              <a:rPr lang="hu-HU" altLang="fr-FR" sz="4000" dirty="0"/>
              <a:t>Részvétel a választásokon</a:t>
            </a:r>
            <a:r>
              <a:rPr lang="en-US" altLang="fr-FR" sz="4000" dirty="0"/>
              <a:t> </a:t>
            </a:r>
            <a:r>
              <a:rPr lang="en-US" altLang="fr-FR" sz="4000" dirty="0">
                <a:sym typeface="Wingdings" panose="05000000000000000000" pitchFamily="2" charset="2"/>
              </a:rPr>
              <a:t></a:t>
            </a:r>
            <a:r>
              <a:rPr lang="en-US" altLang="fr-FR" sz="4000" dirty="0"/>
              <a:t> </a:t>
            </a:r>
            <a:r>
              <a:rPr lang="hu-HU" altLang="fr-FR" sz="4000" dirty="0"/>
              <a:t>EP szerepének változása</a:t>
            </a:r>
          </a:p>
        </p:txBody>
      </p:sp>
      <p:graphicFrame>
        <p:nvGraphicFramePr>
          <p:cNvPr id="18521" name="Group 89"/>
          <p:cNvGraphicFramePr>
            <a:graphicFrameLocks noGrp="1"/>
          </p:cNvGraphicFramePr>
          <p:nvPr>
            <p:ph sz="half" idx="2"/>
            <p:extLst>
              <p:ext uri="{D42A27DB-BD31-4B8C-83A1-F6EECF244321}">
                <p14:modId xmlns:p14="http://schemas.microsoft.com/office/powerpoint/2010/main" val="1968907321"/>
              </p:ext>
            </p:extLst>
          </p:nvPr>
        </p:nvGraphicFramePr>
        <p:xfrm>
          <a:off x="1502230" y="1698172"/>
          <a:ext cx="8635480" cy="4736760"/>
        </p:xfrm>
        <a:graphic>
          <a:graphicData uri="http://schemas.openxmlformats.org/drawingml/2006/table">
            <a:tbl>
              <a:tblPr/>
              <a:tblGrid>
                <a:gridCol w="1152058">
                  <a:extLst>
                    <a:ext uri="{9D8B030D-6E8A-4147-A177-3AD203B41FA5}">
                      <a16:colId xmlns:a16="http://schemas.microsoft.com/office/drawing/2014/main" val="20000"/>
                    </a:ext>
                  </a:extLst>
                </a:gridCol>
                <a:gridCol w="1066232">
                  <a:extLst>
                    <a:ext uri="{9D8B030D-6E8A-4147-A177-3AD203B41FA5}">
                      <a16:colId xmlns:a16="http://schemas.microsoft.com/office/drawing/2014/main" val="20001"/>
                    </a:ext>
                  </a:extLst>
                </a:gridCol>
                <a:gridCol w="1020017">
                  <a:extLst>
                    <a:ext uri="{9D8B030D-6E8A-4147-A177-3AD203B41FA5}">
                      <a16:colId xmlns:a16="http://schemas.microsoft.com/office/drawing/2014/main" val="20002"/>
                    </a:ext>
                  </a:extLst>
                </a:gridCol>
                <a:gridCol w="1079434">
                  <a:extLst>
                    <a:ext uri="{9D8B030D-6E8A-4147-A177-3AD203B41FA5}">
                      <a16:colId xmlns:a16="http://schemas.microsoft.com/office/drawing/2014/main" val="20003"/>
                    </a:ext>
                  </a:extLst>
                </a:gridCol>
                <a:gridCol w="1079434">
                  <a:extLst>
                    <a:ext uri="{9D8B030D-6E8A-4147-A177-3AD203B41FA5}">
                      <a16:colId xmlns:a16="http://schemas.microsoft.com/office/drawing/2014/main" val="20004"/>
                    </a:ext>
                  </a:extLst>
                </a:gridCol>
                <a:gridCol w="1081086">
                  <a:extLst>
                    <a:ext uri="{9D8B030D-6E8A-4147-A177-3AD203B41FA5}">
                      <a16:colId xmlns:a16="http://schemas.microsoft.com/office/drawing/2014/main" val="20005"/>
                    </a:ext>
                  </a:extLst>
                </a:gridCol>
                <a:gridCol w="1077785">
                  <a:extLst>
                    <a:ext uri="{9D8B030D-6E8A-4147-A177-3AD203B41FA5}">
                      <a16:colId xmlns:a16="http://schemas.microsoft.com/office/drawing/2014/main" val="20006"/>
                    </a:ext>
                  </a:extLst>
                </a:gridCol>
                <a:gridCol w="1079434">
                  <a:extLst>
                    <a:ext uri="{9D8B030D-6E8A-4147-A177-3AD203B41FA5}">
                      <a16:colId xmlns:a16="http://schemas.microsoft.com/office/drawing/2014/main" val="20007"/>
                    </a:ext>
                  </a:extLst>
                </a:gridCol>
              </a:tblGrid>
              <a:tr h="13671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9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900" b="1" i="0" u="none" strike="noStrike" cap="none" normalizeH="0" baseline="0" dirty="0">
                          <a:ln>
                            <a:noFill/>
                          </a:ln>
                          <a:solidFill>
                            <a:schemeClr val="tx1"/>
                          </a:solidFill>
                          <a:effectLst/>
                          <a:latin typeface="+mn-lt"/>
                        </a:rPr>
                        <a:t>Év</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9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900" b="1" i="0" u="none" strike="noStrike" cap="none" normalizeH="0" baseline="0" dirty="0">
                          <a:ln>
                            <a:noFill/>
                          </a:ln>
                          <a:solidFill>
                            <a:schemeClr val="tx1"/>
                          </a:solidFill>
                          <a:effectLst/>
                          <a:latin typeface="+mn-lt"/>
                        </a:rPr>
                        <a:t>1979</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900" b="1" i="0" u="none" strike="noStrike" cap="none" normalizeH="0" baseline="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900" b="1" i="0" u="none" strike="noStrike" cap="none" normalizeH="0" baseline="0">
                          <a:ln>
                            <a:noFill/>
                          </a:ln>
                          <a:solidFill>
                            <a:schemeClr val="tx1"/>
                          </a:solidFill>
                          <a:effectLst/>
                          <a:latin typeface="+mn-lt"/>
                        </a:rPr>
                        <a:t>1984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900" b="1" i="0" u="none" strike="noStrike" cap="none" normalizeH="0" baseline="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900" b="1" i="0" u="none" strike="noStrike" cap="none" normalizeH="0" baseline="0">
                          <a:ln>
                            <a:noFill/>
                          </a:ln>
                          <a:solidFill>
                            <a:schemeClr val="tx1"/>
                          </a:solidFill>
                          <a:effectLst/>
                          <a:latin typeface="+mn-lt"/>
                        </a:rPr>
                        <a:t>1989</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900" b="1" i="0" u="none" strike="noStrike" cap="none" normalizeH="0" baseline="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900" b="1" i="0" u="none" strike="noStrike" cap="none" normalizeH="0" baseline="0">
                          <a:ln>
                            <a:noFill/>
                          </a:ln>
                          <a:solidFill>
                            <a:schemeClr val="tx1"/>
                          </a:solidFill>
                          <a:effectLst/>
                          <a:latin typeface="+mn-lt"/>
                        </a:rPr>
                        <a:t>1994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900" b="1" i="0" u="none" strike="noStrike" cap="none" normalizeH="0" baseline="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900" b="1" i="0" u="none" strike="noStrike" cap="none" normalizeH="0" baseline="0">
                          <a:ln>
                            <a:noFill/>
                          </a:ln>
                          <a:solidFill>
                            <a:schemeClr val="tx1"/>
                          </a:solidFill>
                          <a:effectLst/>
                          <a:latin typeface="+mn-lt"/>
                        </a:rPr>
                        <a:t>1999</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900" b="1" i="0" u="none" strike="noStrike" cap="none" normalizeH="0" baseline="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900" b="1" i="0" u="none" strike="noStrike" cap="none" normalizeH="0" baseline="0">
                          <a:ln>
                            <a:noFill/>
                          </a:ln>
                          <a:solidFill>
                            <a:schemeClr val="tx1"/>
                          </a:solidFill>
                          <a:effectLst/>
                          <a:latin typeface="+mn-lt"/>
                        </a:rPr>
                        <a:t>2004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900" b="1" i="0" u="none" strike="noStrike" cap="none" normalizeH="0" baseline="0" dirty="0">
                          <a:ln>
                            <a:noFill/>
                          </a:ln>
                          <a:solidFill>
                            <a:schemeClr val="tx1"/>
                          </a:solidFill>
                          <a:effectLst/>
                          <a:latin typeface="+mn-lt"/>
                        </a:rPr>
                        <a:t>2009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900" b="1" i="0" u="none" strike="noStrike" cap="none" normalizeH="0" baseline="0" dirty="0">
                          <a:ln>
                            <a:noFill/>
                          </a:ln>
                          <a:solidFill>
                            <a:schemeClr val="tx1"/>
                          </a:solidFill>
                          <a:effectLst/>
                          <a:latin typeface="+mn-lt"/>
                        </a:rPr>
                        <a:t>és</a:t>
                      </a:r>
                      <a:endParaRPr kumimoji="0" lang="en-US" sz="19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a:ln>
                            <a:noFill/>
                          </a:ln>
                          <a:solidFill>
                            <a:schemeClr val="tx1"/>
                          </a:solidFill>
                          <a:effectLst/>
                          <a:latin typeface="+mn-lt"/>
                        </a:rPr>
                        <a:t>2014</a:t>
                      </a:r>
                      <a:endParaRPr kumimoji="0" lang="hu-HU" sz="1900" b="1" i="0" u="none" strike="noStrike" cap="none" normalizeH="0" baseline="0" dirty="0">
                        <a:ln>
                          <a:noFill/>
                        </a:ln>
                        <a:solidFill>
                          <a:schemeClr val="tx1"/>
                        </a:solidFill>
                        <a:effectLst/>
                        <a:latin typeface="+mn-lt"/>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437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4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4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400" b="1" i="0" u="none" strike="noStrike" cap="none" normalizeH="0" baseline="0" dirty="0">
                          <a:ln>
                            <a:noFill/>
                          </a:ln>
                          <a:solidFill>
                            <a:schemeClr val="tx1"/>
                          </a:solidFill>
                          <a:effectLst/>
                          <a:latin typeface="+mn-lt"/>
                        </a:rPr>
                        <a:t>Hatáskörök</a:t>
                      </a:r>
                      <a:endParaRPr kumimoji="0" lang="en-US" sz="1400" b="1" i="0" u="none" strike="noStrike" cap="none" normalizeH="0" baseline="0" dirty="0">
                        <a:ln>
                          <a:noFill/>
                        </a:ln>
                        <a:solidFill>
                          <a:schemeClr val="tx1"/>
                        </a:solidFill>
                        <a:effectLst/>
                        <a:latin typeface="+mn-lt"/>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600" b="0" i="1"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600" b="0" i="1" u="none" strike="noStrike" cap="none" normalizeH="0" baseline="0" dirty="0">
                          <a:ln>
                            <a:noFill/>
                          </a:ln>
                          <a:solidFill>
                            <a:schemeClr val="tx1"/>
                          </a:solidFill>
                          <a:effectLst/>
                          <a:latin typeface="+mn-lt"/>
                        </a:rPr>
                        <a:t>jelképes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600" b="0" i="1"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600" b="0" i="1" u="none" strike="noStrike" cap="none" normalizeH="0" baseline="0" dirty="0">
                          <a:ln>
                            <a:noFill/>
                          </a:ln>
                          <a:solidFill>
                            <a:schemeClr val="tx1"/>
                          </a:solidFill>
                          <a:effectLst/>
                          <a:latin typeface="+mn-lt"/>
                        </a:rPr>
                        <a:t>jelképes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600" b="0" i="1" u="none" strike="noStrike" cap="none" normalizeH="0" baseline="0" dirty="0">
                          <a:ln>
                            <a:noFill/>
                          </a:ln>
                          <a:solidFill>
                            <a:schemeClr val="tx1"/>
                          </a:solidFill>
                          <a:effectLst/>
                          <a:latin typeface="+mn-lt"/>
                        </a:rPr>
                        <a:t>együtt-működés a Tanáccsal</a:t>
                      </a:r>
                      <a:r>
                        <a:rPr kumimoji="0" lang="en-US" sz="1600" b="0" i="1" u="none" strike="noStrike" cap="none" normalizeH="0" baseline="0" dirty="0">
                          <a:ln>
                            <a:noFill/>
                          </a:ln>
                          <a:solidFill>
                            <a:schemeClr val="tx1"/>
                          </a:solidFill>
                          <a:effectLst/>
                          <a:latin typeface="+mn-lt"/>
                        </a:rPr>
                        <a:t> </a:t>
                      </a:r>
                      <a:endParaRPr kumimoji="0" lang="hu-HU" sz="1600" b="0" i="1" u="none" strike="noStrike" cap="none" normalizeH="0" baseline="0" dirty="0">
                        <a:ln>
                          <a:noFill/>
                        </a:ln>
                        <a:solidFill>
                          <a:schemeClr val="tx1"/>
                        </a:solidFill>
                        <a:effectLst/>
                        <a:latin typeface="+mn-lt"/>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600" b="0" i="1" u="none" strike="noStrike" cap="none" normalizeH="0" baseline="0" dirty="0">
                          <a:ln>
                            <a:noFill/>
                          </a:ln>
                          <a:solidFill>
                            <a:schemeClr val="tx1"/>
                          </a:solidFill>
                          <a:effectLst/>
                          <a:latin typeface="+mn-lt"/>
                        </a:rPr>
                        <a:t>együtt-döntés a Tanáccsal</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600" b="0" i="1" u="none" strike="noStrike" cap="none" normalizeH="0" baseline="0" dirty="0">
                          <a:ln>
                            <a:noFill/>
                          </a:ln>
                          <a:solidFill>
                            <a:schemeClr val="tx1"/>
                          </a:solidFill>
                          <a:effectLst/>
                          <a:latin typeface="+mn-lt"/>
                        </a:rPr>
                        <a:t>együtt-döntés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600" b="0" i="1" u="none" strike="noStrike" cap="none" normalizeH="0" baseline="0" dirty="0">
                          <a:ln>
                            <a:noFill/>
                          </a:ln>
                          <a:solidFill>
                            <a:schemeClr val="tx1"/>
                          </a:solidFill>
                          <a:effectLst/>
                          <a:latin typeface="+mn-lt"/>
                        </a:rPr>
                        <a:t>(</a:t>
                      </a:r>
                      <a:r>
                        <a:rPr kumimoji="0" lang="hu-HU" sz="1600" b="0" i="1" u="none" strike="noStrike" cap="none" normalizeH="0" baseline="0" dirty="0" err="1">
                          <a:ln>
                            <a:noFill/>
                          </a:ln>
                          <a:solidFill>
                            <a:schemeClr val="tx1"/>
                          </a:solidFill>
                          <a:effectLst/>
                          <a:latin typeface="+mn-lt"/>
                        </a:rPr>
                        <a:t>kiterj</a:t>
                      </a:r>
                      <a:r>
                        <a:rPr kumimoji="0" lang="hu-HU" sz="1600" b="0" i="1" u="none" strike="noStrike" cap="none" normalizeH="0" baseline="0" dirty="0">
                          <a:ln>
                            <a:noFill/>
                          </a:ln>
                          <a:solidFill>
                            <a:schemeClr val="tx1"/>
                          </a:solidFill>
                          <a:effectLst/>
                          <a:latin typeface="+mn-lt"/>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600" b="0" i="1" u="none" strike="noStrike" cap="none" normalizeH="0" baseline="0" dirty="0">
                          <a:ln>
                            <a:noFill/>
                          </a:ln>
                          <a:solidFill>
                            <a:schemeClr val="tx1"/>
                          </a:solidFill>
                          <a:effectLst/>
                          <a:latin typeface="+mn-lt"/>
                        </a:rPr>
                        <a:t>együtt-döntés (</a:t>
                      </a:r>
                      <a:r>
                        <a:rPr kumimoji="0" lang="hu-HU" sz="1600" b="0" i="1" u="none" strike="noStrike" cap="none" normalizeH="0" baseline="0" dirty="0" err="1">
                          <a:ln>
                            <a:noFill/>
                          </a:ln>
                          <a:solidFill>
                            <a:schemeClr val="tx1"/>
                          </a:solidFill>
                          <a:effectLst/>
                          <a:latin typeface="+mn-lt"/>
                        </a:rPr>
                        <a:t>kiterj</a:t>
                      </a:r>
                      <a:r>
                        <a:rPr kumimoji="0" lang="hu-HU" sz="1600" b="0" i="1" u="none" strike="noStrike" cap="none" normalizeH="0" baseline="0" dirty="0">
                          <a:ln>
                            <a:noFill/>
                          </a:ln>
                          <a:solidFill>
                            <a:schemeClr val="tx1"/>
                          </a:solidFill>
                          <a:effectLst/>
                          <a:latin typeface="+mn-lt"/>
                        </a:rPr>
                        <a:t>.)</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600" b="0" i="1" u="none" strike="noStrike" cap="none" normalizeH="0" baseline="0" dirty="0">
                          <a:ln>
                            <a:noFill/>
                          </a:ln>
                          <a:solidFill>
                            <a:schemeClr val="tx1"/>
                          </a:solidFill>
                          <a:effectLst/>
                          <a:latin typeface="+mn-lt"/>
                        </a:rPr>
                        <a:t>társ-jogalkotó</a:t>
                      </a:r>
                      <a:endParaRPr kumimoji="0" lang="en-US" sz="1600" b="0" i="1"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600" b="0" i="1" u="none" strike="noStrike" cap="none" normalizeH="0" baseline="0" dirty="0">
                        <a:ln>
                          <a:noFill/>
                        </a:ln>
                        <a:solidFill>
                          <a:schemeClr val="tx1"/>
                        </a:solidFill>
                        <a:effectLst/>
                        <a:latin typeface="+mn-lt"/>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258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400" b="1" i="0" u="none" strike="noStrike" cap="none" normalizeH="0" baseline="0" dirty="0">
                          <a:ln>
                            <a:noFill/>
                          </a:ln>
                          <a:solidFill>
                            <a:schemeClr val="tx1"/>
                          </a:solidFill>
                          <a:effectLst/>
                          <a:latin typeface="+mn-lt"/>
                        </a:rPr>
                        <a:t>Részvétel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400" b="1" i="0" u="none" strike="noStrike" cap="none" normalizeH="0" baseline="0" dirty="0">
                          <a:ln>
                            <a:noFill/>
                          </a:ln>
                          <a:solidFill>
                            <a:schemeClr val="tx1"/>
                          </a:solidFill>
                          <a:effectLst/>
                          <a:latin typeface="+mn-lt"/>
                        </a:rPr>
                        <a:t>az EU átlagában</a:t>
                      </a:r>
                      <a:endParaRPr kumimoji="0" lang="en-US" sz="14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n-lt"/>
                        </a:rPr>
                        <a: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600" b="1" i="0" u="none" strike="noStrike" cap="none" normalizeH="0" baseline="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600" b="1" i="0" u="none" strike="noStrike" cap="none" normalizeH="0" baseline="0">
                          <a:ln>
                            <a:noFill/>
                          </a:ln>
                          <a:solidFill>
                            <a:schemeClr val="tx1"/>
                          </a:solidFill>
                          <a:effectLst/>
                          <a:latin typeface="+mn-lt"/>
                        </a:rPr>
                        <a:t>63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600" b="1" i="0" u="none" strike="noStrike" cap="none" normalizeH="0" baseline="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600" b="1" i="0" u="none" strike="noStrike" cap="none" normalizeH="0" baseline="0">
                          <a:ln>
                            <a:noFill/>
                          </a:ln>
                          <a:solidFill>
                            <a:schemeClr val="tx1"/>
                          </a:solidFill>
                          <a:effectLst/>
                          <a:latin typeface="+mn-lt"/>
                        </a:rPr>
                        <a:t>61</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6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600" b="1" i="0" u="none" strike="noStrike" cap="none" normalizeH="0" baseline="0" dirty="0">
                          <a:ln>
                            <a:noFill/>
                          </a:ln>
                          <a:solidFill>
                            <a:schemeClr val="tx1"/>
                          </a:solidFill>
                          <a:effectLst/>
                          <a:latin typeface="+mn-lt"/>
                        </a:rPr>
                        <a:t>58,5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600" b="1" i="0" u="none" strike="noStrike" cap="none" normalizeH="0" baseline="0" dirty="0">
                        <a:ln>
                          <a:noFill/>
                        </a:ln>
                        <a:solidFill>
                          <a:schemeClr val="tx1"/>
                        </a:solidFill>
                        <a:effectLst/>
                        <a:latin typeface="+mn-lt"/>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6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600" b="1" i="0" u="none" strike="noStrike" cap="none" normalizeH="0" baseline="0" dirty="0">
                          <a:ln>
                            <a:noFill/>
                          </a:ln>
                          <a:solidFill>
                            <a:schemeClr val="tx1"/>
                          </a:solidFill>
                          <a:effectLst/>
                          <a:latin typeface="+mn-lt"/>
                        </a:rPr>
                        <a:t>56,8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6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600" b="1" i="0" u="none" strike="noStrike" cap="none" normalizeH="0" baseline="0" dirty="0">
                          <a:ln>
                            <a:noFill/>
                          </a:ln>
                          <a:solidFill>
                            <a:schemeClr val="tx1"/>
                          </a:solidFill>
                          <a:effectLst/>
                          <a:latin typeface="+mn-lt"/>
                        </a:rPr>
                        <a:t>49,4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6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600" b="1" i="0" u="none" strike="noStrike" cap="none" normalizeH="0" baseline="0" dirty="0">
                          <a:ln>
                            <a:noFill/>
                          </a:ln>
                          <a:solidFill>
                            <a:schemeClr val="tx1"/>
                          </a:solidFill>
                          <a:effectLst/>
                          <a:latin typeface="+mn-lt"/>
                        </a:rPr>
                        <a:t>45,7</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sz="1600" b="1" i="0" u="none" strike="noStrike" cap="none" normalizeH="0" baseline="0" dirty="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hu-HU" sz="1600" b="1" i="0" u="none" strike="noStrike" cap="none" normalizeH="0" baseline="0" dirty="0">
                          <a:ln>
                            <a:noFill/>
                          </a:ln>
                          <a:solidFill>
                            <a:schemeClr val="tx1"/>
                          </a:solidFill>
                          <a:effectLst/>
                          <a:latin typeface="+mn-lt"/>
                        </a:rPr>
                        <a:t>43</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9497" name="Line 49"/>
          <p:cNvSpPr>
            <a:spLocks noChangeShapeType="1"/>
          </p:cNvSpPr>
          <p:nvPr/>
        </p:nvSpPr>
        <p:spPr bwMode="auto">
          <a:xfrm flipV="1">
            <a:off x="1982755" y="3707363"/>
            <a:ext cx="914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498" name="Line 50"/>
          <p:cNvSpPr>
            <a:spLocks noChangeShapeType="1"/>
          </p:cNvSpPr>
          <p:nvPr/>
        </p:nvSpPr>
        <p:spPr bwMode="auto">
          <a:xfrm>
            <a:off x="1889449" y="5749132"/>
            <a:ext cx="909735" cy="5303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229564037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4674"/>
                                        </p:tgtEl>
                                        <p:attrNameLst>
                                          <p:attrName>style.visibility</p:attrName>
                                        </p:attrNameLst>
                                      </p:cBhvr>
                                      <p:to>
                                        <p:strVal val="visible"/>
                                      </p:to>
                                    </p:set>
                                    <p:anim calcmode="lin" valueType="num">
                                      <p:cBhvr>
                                        <p:cTn id="7" dur="1000" fill="hold"/>
                                        <p:tgtEl>
                                          <p:spTgt spid="284674"/>
                                        </p:tgtEl>
                                        <p:attrNameLst>
                                          <p:attrName>ppt_x</p:attrName>
                                        </p:attrNameLst>
                                      </p:cBhvr>
                                      <p:tavLst>
                                        <p:tav tm="0">
                                          <p:val>
                                            <p:strVal val="#ppt_x-.2"/>
                                          </p:val>
                                        </p:tav>
                                        <p:tav tm="100000">
                                          <p:val>
                                            <p:strVal val="#ppt_x"/>
                                          </p:val>
                                        </p:tav>
                                      </p:tavLst>
                                    </p:anim>
                                    <p:anim calcmode="lin" valueType="num">
                                      <p:cBhvr>
                                        <p:cTn id="8" dur="1000" fill="hold"/>
                                        <p:tgtEl>
                                          <p:spTgt spid="2846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4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205273"/>
            <a:ext cx="10515600" cy="1035698"/>
          </a:xfrm>
        </p:spPr>
        <p:txBody>
          <a:bodyPr>
            <a:normAutofit fontScale="90000"/>
          </a:bodyPr>
          <a:lstStyle/>
          <a:p>
            <a:pPr algn="ctr"/>
            <a:r>
              <a:rPr lang="hu-HU" altLang="fr-FR" sz="4000" dirty="0"/>
              <a:t>Politikai csoportok és tagállami mandátum-szám </a:t>
            </a:r>
            <a:br>
              <a:rPr lang="hu-HU" altLang="fr-FR" sz="4000" dirty="0"/>
            </a:br>
            <a:r>
              <a:rPr lang="hu-HU" altLang="fr-FR" sz="4000" dirty="0"/>
              <a:t>az EP-ben (2014-2019)</a:t>
            </a:r>
            <a:endParaRPr lang="en-US" altLang="fr-FR" sz="4000" dirty="0"/>
          </a:p>
        </p:txBody>
      </p:sp>
      <p:pic>
        <p:nvPicPr>
          <p:cNvPr id="3" name="Content Placeholder 2"/>
          <p:cNvPicPr>
            <a:picLocks noGrp="1" noChangeAspect="1"/>
          </p:cNvPicPr>
          <p:nvPr>
            <p:ph idx="1"/>
          </p:nvPr>
        </p:nvPicPr>
        <p:blipFill>
          <a:blip r:embed="rId2"/>
          <a:stretch>
            <a:fillRect/>
          </a:stretch>
        </p:blipFill>
        <p:spPr>
          <a:xfrm>
            <a:off x="429207" y="1476132"/>
            <a:ext cx="5990253" cy="5247462"/>
          </a:xfrm>
          <a:prstGeom prst="rect">
            <a:avLst/>
          </a:prstGeom>
        </p:spPr>
      </p:pic>
      <p:pic>
        <p:nvPicPr>
          <p:cNvPr id="5" name="Picture 4"/>
          <p:cNvPicPr>
            <a:picLocks noChangeAspect="1"/>
          </p:cNvPicPr>
          <p:nvPr/>
        </p:nvPicPr>
        <p:blipFill>
          <a:blip r:embed="rId3"/>
          <a:stretch>
            <a:fillRect/>
          </a:stretch>
        </p:blipFill>
        <p:spPr>
          <a:xfrm>
            <a:off x="6866712" y="1529634"/>
            <a:ext cx="4224894" cy="5328366"/>
          </a:xfrm>
          <a:prstGeom prst="rect">
            <a:avLst/>
          </a:prstGeom>
        </p:spPr>
      </p:pic>
    </p:spTree>
    <p:extLst>
      <p:ext uri="{BB962C8B-B14F-4D97-AF65-F5344CB8AC3E}">
        <p14:creationId xmlns:p14="http://schemas.microsoft.com/office/powerpoint/2010/main" val="13452317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1054359" y="228600"/>
            <a:ext cx="10235682" cy="1422400"/>
          </a:xfrm>
        </p:spPr>
        <p:txBody>
          <a:bodyPr>
            <a:normAutofit/>
          </a:bodyPr>
          <a:lstStyle/>
          <a:p>
            <a:pPr algn="ctr" eaLnBrk="1" hangingPunct="1"/>
            <a:r>
              <a:rPr lang="hu-HU" altLang="fr-FR" sz="4000" dirty="0"/>
              <a:t>Együttdöntési (rendes jogalkotási) eljárás</a:t>
            </a:r>
            <a:br>
              <a:rPr lang="en-US" altLang="fr-FR" sz="4000" dirty="0"/>
            </a:br>
            <a:r>
              <a:rPr lang="en-US" altLang="fr-FR" sz="2000" i="1" dirty="0"/>
              <a:t>Source: </a:t>
            </a:r>
            <a:r>
              <a:rPr lang="en-US" altLang="fr-FR" sz="2000" i="1" dirty="0">
                <a:hlinkClick r:id="rId3"/>
              </a:rPr>
              <a:t>http://www.europarl.europa.eu/code/about/statistics_en.htm</a:t>
            </a:r>
            <a:r>
              <a:rPr lang="en-US" altLang="fr-FR" sz="4000" i="1" dirty="0"/>
              <a:t> </a:t>
            </a:r>
          </a:p>
        </p:txBody>
      </p:sp>
      <p:graphicFrame>
        <p:nvGraphicFramePr>
          <p:cNvPr id="25603" name="Content Placeholder 4"/>
          <p:cNvGraphicFramePr>
            <a:graphicFrameLocks noGrp="1"/>
          </p:cNvGraphicFramePr>
          <p:nvPr>
            <p:ph idx="1"/>
          </p:nvPr>
        </p:nvGraphicFramePr>
        <p:xfrm>
          <a:off x="1930400" y="1778000"/>
          <a:ext cx="8331200" cy="4902200"/>
        </p:xfrm>
        <a:graphic>
          <a:graphicData uri="http://schemas.openxmlformats.org/presentationml/2006/ole">
            <mc:AlternateContent xmlns:mc="http://schemas.openxmlformats.org/markup-compatibility/2006">
              <mc:Choice xmlns:v="urn:schemas-microsoft-com:vml" Requires="v">
                <p:oleObj spid="_x0000_s1074" name="Chart" r:id="rId4" imgW="8340051" imgH="4907705" progId="Excel.Chart.8">
                  <p:embed/>
                </p:oleObj>
              </mc:Choice>
              <mc:Fallback>
                <p:oleObj name="Chart" r:id="rId4" imgW="8340051" imgH="490770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400" y="1778000"/>
                        <a:ext cx="83312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Chart 8"/>
          <p:cNvGraphicFramePr>
            <a:graphicFrameLocks/>
          </p:cNvGraphicFramePr>
          <p:nvPr>
            <p:extLst>
              <p:ext uri="{D42A27DB-BD31-4B8C-83A1-F6EECF244321}">
                <p14:modId xmlns:p14="http://schemas.microsoft.com/office/powerpoint/2010/main" val="2366412811"/>
              </p:ext>
            </p:extLst>
          </p:nvPr>
        </p:nvGraphicFramePr>
        <p:xfrm>
          <a:off x="2133600" y="1905000"/>
          <a:ext cx="8001000" cy="4648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706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1418255" y="334347"/>
            <a:ext cx="9469600" cy="762000"/>
          </a:xfrm>
        </p:spPr>
        <p:txBody>
          <a:bodyPr/>
          <a:lstStyle/>
          <a:p>
            <a:pPr algn="ctr" eaLnBrk="1" hangingPunct="1"/>
            <a:r>
              <a:rPr lang="en-US" altLang="fr-FR" sz="4000" b="1" u="sng" dirty="0" err="1"/>
              <a:t>Ismétlő</a:t>
            </a:r>
            <a:r>
              <a:rPr lang="en-US" altLang="fr-FR" sz="4000" b="1" u="sng" dirty="0"/>
              <a:t> </a:t>
            </a:r>
            <a:r>
              <a:rPr lang="hu-HU" altLang="fr-FR" sz="4000" b="1" u="sng" dirty="0"/>
              <a:t>kérdés</a:t>
            </a:r>
            <a:r>
              <a:rPr lang="en-US" altLang="fr-FR" sz="4000" b="1" u="sng" dirty="0" err="1"/>
              <a:t>ek</a:t>
            </a:r>
            <a:endParaRPr lang="hu-HU" altLang="fr-FR" sz="4000" b="1" u="sng" dirty="0"/>
          </a:p>
        </p:txBody>
      </p:sp>
      <p:sp>
        <p:nvSpPr>
          <p:cNvPr id="292867" name="Rectangle 3"/>
          <p:cNvSpPr>
            <a:spLocks noGrp="1" noChangeArrowheads="1"/>
          </p:cNvSpPr>
          <p:nvPr>
            <p:ph type="body" idx="1"/>
          </p:nvPr>
        </p:nvSpPr>
        <p:spPr>
          <a:xfrm>
            <a:off x="746449" y="1268963"/>
            <a:ext cx="10599575" cy="5439747"/>
          </a:xfrm>
        </p:spPr>
        <p:txBody>
          <a:bodyPr/>
          <a:lstStyle/>
          <a:p>
            <a:pPr marL="0" indent="0">
              <a:buNone/>
            </a:pPr>
            <a:endParaRPr lang="hu-HU" sz="2400" b="1" dirty="0">
              <a:latin typeface="Times New Roman" panose="02020603050405020304" pitchFamily="18" charset="0"/>
              <a:ea typeface="Times New Roman" panose="02020603050405020304" pitchFamily="18" charset="0"/>
            </a:endParaRPr>
          </a:p>
          <a:p>
            <a:pPr marL="0" indent="0">
              <a:buNone/>
            </a:pPr>
            <a:endParaRPr lang="en-US" sz="2400" b="1" dirty="0">
              <a:latin typeface="Times New Roman" panose="02020603050405020304" pitchFamily="18" charset="0"/>
              <a:ea typeface="Times New Roman" panose="02020603050405020304" pitchFamily="18" charset="0"/>
            </a:endParaRPr>
          </a:p>
          <a:p>
            <a:pPr marL="0" indent="0">
              <a:buNone/>
            </a:pPr>
            <a:r>
              <a:rPr lang="hu-HU" sz="2400" b="1" dirty="0">
                <a:latin typeface="Times New Roman" panose="02020603050405020304" pitchFamily="18" charset="0"/>
                <a:ea typeface="Times New Roman" panose="02020603050405020304" pitchFamily="18" charset="0"/>
              </a:rPr>
              <a:t>Mit jelent az egységes belső piac? Ön szerint megvalósult az EU-ban a tökéletes piaci integráció?</a:t>
            </a:r>
          </a:p>
          <a:p>
            <a:pPr marL="0" indent="0">
              <a:buNone/>
            </a:pPr>
            <a:r>
              <a:rPr lang="hu-HU" sz="2400" b="1" dirty="0">
                <a:latin typeface="Times New Roman" panose="02020603050405020304" pitchFamily="18" charset="0"/>
                <a:ea typeface="Times New Roman" panose="02020603050405020304" pitchFamily="18" charset="0"/>
              </a:rPr>
              <a:t>Értékelje a közvetlenül választott Európai Parlament sajátosságait és jelentőségét </a:t>
            </a:r>
            <a:r>
              <a:rPr lang="hu-HU" sz="2400" b="1" u="sng" dirty="0">
                <a:latin typeface="Times New Roman" panose="02020603050405020304" pitchFamily="18" charset="0"/>
                <a:ea typeface="Times New Roman" panose="02020603050405020304" pitchFamily="18" charset="0"/>
              </a:rPr>
              <a:t>politikai</a:t>
            </a:r>
            <a:r>
              <a:rPr lang="hu-HU" sz="2400" b="1" dirty="0">
                <a:latin typeface="Times New Roman" panose="02020603050405020304" pitchFamily="18" charset="0"/>
                <a:ea typeface="Times New Roman" panose="02020603050405020304" pitchFamily="18" charset="0"/>
              </a:rPr>
              <a:t>, </a:t>
            </a:r>
            <a:r>
              <a:rPr lang="hu-HU" sz="2400" b="1" u="sng" dirty="0">
                <a:latin typeface="Times New Roman" panose="02020603050405020304" pitchFamily="18" charset="0"/>
                <a:ea typeface="Times New Roman" panose="02020603050405020304" pitchFamily="18" charset="0"/>
              </a:rPr>
              <a:t>jogi </a:t>
            </a:r>
            <a:r>
              <a:rPr lang="hu-HU" sz="2400" b="1" dirty="0">
                <a:latin typeface="Times New Roman" panose="02020603050405020304" pitchFamily="18" charset="0"/>
                <a:ea typeface="Times New Roman" panose="02020603050405020304" pitchFamily="18" charset="0"/>
              </a:rPr>
              <a:t>és integrációs</a:t>
            </a:r>
            <a:r>
              <a:rPr lang="hu-HU" sz="2400" b="1" u="sng" dirty="0">
                <a:latin typeface="Times New Roman" panose="02020603050405020304" pitchFamily="18" charset="0"/>
                <a:ea typeface="Times New Roman" panose="02020603050405020304" pitchFamily="18" charset="0"/>
              </a:rPr>
              <a:t> szempontból</a:t>
            </a:r>
            <a:r>
              <a:rPr lang="hu-HU" sz="2400" b="1" dirty="0">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pPr marL="0" indent="0">
              <a:buNone/>
            </a:pPr>
            <a:r>
              <a:rPr lang="hu-HU" sz="2400" b="1" dirty="0">
                <a:latin typeface="Times New Roman" panose="02020603050405020304" pitchFamily="18" charset="0"/>
                <a:ea typeface="Times New Roman" panose="02020603050405020304" pitchFamily="18" charset="0"/>
              </a:rPr>
              <a:t>Az Európai Bíróság hány tisztviselőből áll össze?</a:t>
            </a:r>
            <a:r>
              <a:rPr lang="en-US" sz="2400" b="1" dirty="0">
                <a:latin typeface="Times New Roman" panose="02020603050405020304" pitchFamily="18" charset="0"/>
                <a:ea typeface="Times New Roman" panose="02020603050405020304" pitchFamily="18" charset="0"/>
              </a:rPr>
              <a:t> </a:t>
            </a:r>
            <a:r>
              <a:rPr lang="hu-HU" sz="2400" b="1" dirty="0">
                <a:latin typeface="Times New Roman" panose="02020603050405020304" pitchFamily="18" charset="0"/>
                <a:ea typeface="Times New Roman" panose="02020603050405020304" pitchFamily="18" charset="0"/>
              </a:rPr>
              <a:t>Melyek a Bíróság fő feladatai</a:t>
            </a:r>
            <a:r>
              <a:rPr lang="en-US" sz="2400" b="1" dirty="0">
                <a:latin typeface="Times New Roman" panose="02020603050405020304" pitchFamily="18" charset="0"/>
                <a:ea typeface="Times New Roman" panose="02020603050405020304" pitchFamily="18" charset="0"/>
              </a:rPr>
              <a:t>?</a:t>
            </a:r>
            <a:endParaRPr lang="hu-HU" sz="2400" dirty="0">
              <a:latin typeface="Times New Roman" panose="02020603050405020304" pitchFamily="18" charset="0"/>
              <a:ea typeface="Times New Roman" panose="02020603050405020304" pitchFamily="18" charset="0"/>
            </a:endParaRPr>
          </a:p>
          <a:p>
            <a:pPr algn="ctr" eaLnBrk="1" hangingPunct="1">
              <a:lnSpc>
                <a:spcPct val="80000"/>
              </a:lnSpc>
              <a:buFontTx/>
              <a:buNone/>
            </a:pPr>
            <a:endParaRPr lang="hu-HU" altLang="fr-FR" sz="2500" b="1" dirty="0"/>
          </a:p>
        </p:txBody>
      </p:sp>
    </p:spTree>
    <p:extLst>
      <p:ext uri="{BB962C8B-B14F-4D97-AF65-F5344CB8AC3E}">
        <p14:creationId xmlns:p14="http://schemas.microsoft.com/office/powerpoint/2010/main" val="11013439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2866"/>
                                        </p:tgtEl>
                                        <p:attrNameLst>
                                          <p:attrName>style.visibility</p:attrName>
                                        </p:attrNameLst>
                                      </p:cBhvr>
                                      <p:to>
                                        <p:strVal val="visible"/>
                                      </p:to>
                                    </p:set>
                                    <p:anim calcmode="lin" valueType="num">
                                      <p:cBhvr>
                                        <p:cTn id="7" dur="1000" fill="hold"/>
                                        <p:tgtEl>
                                          <p:spTgt spid="292866"/>
                                        </p:tgtEl>
                                        <p:attrNameLst>
                                          <p:attrName>ppt_x</p:attrName>
                                        </p:attrNameLst>
                                      </p:cBhvr>
                                      <p:tavLst>
                                        <p:tav tm="0">
                                          <p:val>
                                            <p:strVal val="#ppt_x-.2"/>
                                          </p:val>
                                        </p:tav>
                                        <p:tav tm="100000">
                                          <p:val>
                                            <p:strVal val="#ppt_x"/>
                                          </p:val>
                                        </p:tav>
                                      </p:tavLst>
                                    </p:anim>
                                    <p:anim calcmode="lin" valueType="num">
                                      <p:cBhvr>
                                        <p:cTn id="8" dur="1000" fill="hold"/>
                                        <p:tgtEl>
                                          <p:spTgt spid="2928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2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5110" y="304800"/>
            <a:ext cx="9750490" cy="914400"/>
          </a:xfrm>
        </p:spPr>
        <p:txBody>
          <a:bodyPr>
            <a:normAutofit fontScale="90000"/>
          </a:bodyPr>
          <a:lstStyle/>
          <a:p>
            <a:pPr algn="ctr"/>
            <a:r>
              <a:rPr lang="hu-HU" altLang="fr-FR" sz="3600" dirty="0"/>
              <a:t>Gazdasági és Szociális Bizottság (1958)</a:t>
            </a:r>
            <a:br>
              <a:rPr lang="hu-HU" altLang="fr-FR" sz="3600" dirty="0"/>
            </a:br>
            <a:r>
              <a:rPr lang="hu-HU" altLang="fr-FR" sz="3600" dirty="0"/>
              <a:t>Régiók Bizottsága (1994)</a:t>
            </a:r>
          </a:p>
        </p:txBody>
      </p:sp>
      <p:sp>
        <p:nvSpPr>
          <p:cNvPr id="44035" name="Rectangle 3"/>
          <p:cNvSpPr>
            <a:spLocks noGrp="1" noChangeArrowheads="1"/>
          </p:cNvSpPr>
          <p:nvPr>
            <p:ph type="body" idx="1"/>
          </p:nvPr>
        </p:nvSpPr>
        <p:spPr>
          <a:xfrm>
            <a:off x="765109" y="1698171"/>
            <a:ext cx="10310327" cy="5001209"/>
          </a:xfrm>
        </p:spPr>
        <p:txBody>
          <a:bodyPr>
            <a:normAutofit/>
          </a:bodyPr>
          <a:lstStyle/>
          <a:p>
            <a:pPr>
              <a:lnSpc>
                <a:spcPct val="90000"/>
              </a:lnSpc>
            </a:pPr>
            <a:r>
              <a:rPr lang="hu-HU" altLang="fr-FR" dirty="0"/>
              <a:t>Mindkettő: 350 tagú testület</a:t>
            </a:r>
          </a:p>
          <a:p>
            <a:pPr>
              <a:lnSpc>
                <a:spcPct val="90000"/>
              </a:lnSpc>
            </a:pPr>
            <a:r>
              <a:rPr lang="hu-HU" altLang="fr-FR" dirty="0"/>
              <a:t>5 éves időszak, Brüsszeli székhely</a:t>
            </a:r>
          </a:p>
          <a:p>
            <a:pPr>
              <a:lnSpc>
                <a:spcPct val="90000"/>
              </a:lnSpc>
            </a:pPr>
            <a:r>
              <a:rPr lang="hu-HU" altLang="fr-FR" dirty="0"/>
              <a:t>Feladat: véleményt, tanácsot adni a döntéshozóknak</a:t>
            </a:r>
          </a:p>
          <a:p>
            <a:pPr>
              <a:lnSpc>
                <a:spcPct val="90000"/>
              </a:lnSpc>
            </a:pPr>
            <a:r>
              <a:rPr lang="hu-HU" altLang="fr-FR" dirty="0"/>
              <a:t>A tanácsadói jogkörnek nincs kötelező ereje</a:t>
            </a:r>
          </a:p>
          <a:p>
            <a:pPr>
              <a:lnSpc>
                <a:spcPct val="90000"/>
              </a:lnSpc>
            </a:pPr>
            <a:r>
              <a:rPr lang="hu-HU" altLang="fr-FR" dirty="0"/>
              <a:t>Összetétel: a tagállamok által kinevezett képviselők</a:t>
            </a:r>
          </a:p>
          <a:p>
            <a:pPr>
              <a:lnSpc>
                <a:spcPct val="90000"/>
              </a:lnSpc>
            </a:pPr>
            <a:r>
              <a:rPr lang="hu-HU" altLang="fr-FR" dirty="0"/>
              <a:t>GSZB: 1/3</a:t>
            </a:r>
            <a:r>
              <a:rPr lang="en-US" altLang="fr-FR" dirty="0"/>
              <a:t>: </a:t>
            </a:r>
            <a:r>
              <a:rPr lang="hu-HU" altLang="fr-FR" dirty="0"/>
              <a:t>munkaadók, </a:t>
            </a:r>
            <a:r>
              <a:rPr lang="en-US" altLang="fr-FR" dirty="0"/>
              <a:t>1/3: </a:t>
            </a:r>
            <a:r>
              <a:rPr lang="hu-HU" altLang="fr-FR" dirty="0"/>
              <a:t>munkavállalók, </a:t>
            </a:r>
            <a:r>
              <a:rPr lang="en-US" altLang="fr-FR" dirty="0"/>
              <a:t>1/3: </a:t>
            </a:r>
            <a:r>
              <a:rPr lang="hu-HU" altLang="fr-FR" dirty="0"/>
              <a:t>civilek</a:t>
            </a:r>
          </a:p>
          <a:p>
            <a:pPr>
              <a:lnSpc>
                <a:spcPct val="90000"/>
              </a:lnSpc>
            </a:pPr>
            <a:r>
              <a:rPr lang="hu-HU" altLang="fr-FR" dirty="0"/>
              <a:t>RB: helyi és regionális önkormányzati képviselők</a:t>
            </a:r>
          </a:p>
          <a:p>
            <a:pPr>
              <a:lnSpc>
                <a:spcPct val="90000"/>
              </a:lnSpc>
            </a:pPr>
            <a:r>
              <a:rPr lang="hu-HU" altLang="fr-FR" dirty="0"/>
              <a:t>GSZB+RB = 	</a:t>
            </a:r>
          </a:p>
          <a:p>
            <a:pPr lvl="1"/>
            <a:r>
              <a:rPr lang="hu-HU" altLang="fr-FR" dirty="0"/>
              <a:t>a munkaadók, munkavállalók, civilek, régiók hivatalos lobbi-csoportja </a:t>
            </a:r>
            <a:endParaRPr lang="en-US" altLang="fr-FR" dirty="0"/>
          </a:p>
        </p:txBody>
      </p:sp>
    </p:spTree>
    <p:extLst>
      <p:ext uri="{BB962C8B-B14F-4D97-AF65-F5344CB8AC3E}">
        <p14:creationId xmlns:p14="http://schemas.microsoft.com/office/powerpoint/2010/main" val="12765057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ppt_x</p:attrName>
                                        </p:attrNameLst>
                                      </p:cBhvr>
                                      <p:tavLst>
                                        <p:tav tm="0">
                                          <p:val>
                                            <p:strVal val="#ppt_x-.2"/>
                                          </p:val>
                                        </p:tav>
                                        <p:tav tm="100000">
                                          <p:val>
                                            <p:strVal val="#ppt_x"/>
                                          </p:val>
                                        </p:tav>
                                      </p:tavLst>
                                    </p:anim>
                                    <p:anim calcmode="lin" valueType="num">
                                      <p:cBhvr>
                                        <p:cTn id="8" dur="1000" fill="hold"/>
                                        <p:tgtEl>
                                          <p:spTgt spid="440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4035">
                                            <p:txEl>
                                              <p:pRg st="0" end="0"/>
                                            </p:txEl>
                                          </p:spTgt>
                                        </p:tgtEl>
                                        <p:attrNameLst>
                                          <p:attrName>style.visibility</p:attrName>
                                        </p:attrNameLst>
                                      </p:cBhvr>
                                      <p:to>
                                        <p:strVal val="visible"/>
                                      </p:to>
                                    </p:set>
                                    <p:animEffect transition="in" filter="fade">
                                      <p:cBhvr>
                                        <p:cTn id="14" dur="500"/>
                                        <p:tgtEl>
                                          <p:spTgt spid="44035">
                                            <p:txEl>
                                              <p:pRg st="0" end="0"/>
                                            </p:txEl>
                                          </p:spTgt>
                                        </p:tgtEl>
                                      </p:cBhvr>
                                    </p:animEffect>
                                    <p:anim calcmode="lin" valueType="num">
                                      <p:cBhvr>
                                        <p:cTn id="15"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03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4035">
                                            <p:txEl>
                                              <p:pRg st="1" end="1"/>
                                            </p:txEl>
                                          </p:spTgt>
                                        </p:tgtEl>
                                        <p:attrNameLst>
                                          <p:attrName>style.visibility</p:attrName>
                                        </p:attrNameLst>
                                      </p:cBhvr>
                                      <p:to>
                                        <p:strVal val="visible"/>
                                      </p:to>
                                    </p:set>
                                    <p:animEffect transition="in" filter="fade">
                                      <p:cBhvr>
                                        <p:cTn id="21" dur="500"/>
                                        <p:tgtEl>
                                          <p:spTgt spid="44035">
                                            <p:txEl>
                                              <p:pRg st="1" end="1"/>
                                            </p:txEl>
                                          </p:spTgt>
                                        </p:tgtEl>
                                      </p:cBhvr>
                                    </p:animEffect>
                                    <p:anim calcmode="lin" valueType="num">
                                      <p:cBhvr>
                                        <p:cTn id="22"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403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4035">
                                            <p:txEl>
                                              <p:pRg st="2" end="2"/>
                                            </p:txEl>
                                          </p:spTgt>
                                        </p:tgtEl>
                                        <p:attrNameLst>
                                          <p:attrName>style.visibility</p:attrName>
                                        </p:attrNameLst>
                                      </p:cBhvr>
                                      <p:to>
                                        <p:strVal val="visible"/>
                                      </p:to>
                                    </p:set>
                                    <p:animEffect transition="in" filter="fade">
                                      <p:cBhvr>
                                        <p:cTn id="28" dur="500"/>
                                        <p:tgtEl>
                                          <p:spTgt spid="44035">
                                            <p:txEl>
                                              <p:pRg st="2" end="2"/>
                                            </p:txEl>
                                          </p:spTgt>
                                        </p:tgtEl>
                                      </p:cBhvr>
                                    </p:animEffect>
                                    <p:anim calcmode="lin" valueType="num">
                                      <p:cBhvr>
                                        <p:cTn id="29"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403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44035">
                                            <p:txEl>
                                              <p:pRg st="3" end="3"/>
                                            </p:txEl>
                                          </p:spTgt>
                                        </p:tgtEl>
                                        <p:attrNameLst>
                                          <p:attrName>style.visibility</p:attrName>
                                        </p:attrNameLst>
                                      </p:cBhvr>
                                      <p:to>
                                        <p:strVal val="visible"/>
                                      </p:to>
                                    </p:set>
                                    <p:animEffect transition="in" filter="fade">
                                      <p:cBhvr>
                                        <p:cTn id="35" dur="500"/>
                                        <p:tgtEl>
                                          <p:spTgt spid="44035">
                                            <p:txEl>
                                              <p:pRg st="3" end="3"/>
                                            </p:txEl>
                                          </p:spTgt>
                                        </p:tgtEl>
                                      </p:cBhvr>
                                    </p:animEffect>
                                    <p:anim calcmode="lin" valueType="num">
                                      <p:cBhvr>
                                        <p:cTn id="36"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4403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44035">
                                            <p:txEl>
                                              <p:pRg st="4" end="4"/>
                                            </p:txEl>
                                          </p:spTgt>
                                        </p:tgtEl>
                                        <p:attrNameLst>
                                          <p:attrName>style.visibility</p:attrName>
                                        </p:attrNameLst>
                                      </p:cBhvr>
                                      <p:to>
                                        <p:strVal val="visible"/>
                                      </p:to>
                                    </p:set>
                                    <p:animEffect transition="in" filter="fade">
                                      <p:cBhvr>
                                        <p:cTn id="42" dur="500"/>
                                        <p:tgtEl>
                                          <p:spTgt spid="44035">
                                            <p:txEl>
                                              <p:pRg st="4" end="4"/>
                                            </p:txEl>
                                          </p:spTgt>
                                        </p:tgtEl>
                                      </p:cBhvr>
                                    </p:animEffect>
                                    <p:anim calcmode="lin" valueType="num">
                                      <p:cBhvr>
                                        <p:cTn id="43"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4403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44035">
                                            <p:txEl>
                                              <p:pRg st="5" end="5"/>
                                            </p:txEl>
                                          </p:spTgt>
                                        </p:tgtEl>
                                        <p:attrNameLst>
                                          <p:attrName>style.visibility</p:attrName>
                                        </p:attrNameLst>
                                      </p:cBhvr>
                                      <p:to>
                                        <p:strVal val="visible"/>
                                      </p:to>
                                    </p:set>
                                    <p:animEffect transition="in" filter="fade">
                                      <p:cBhvr>
                                        <p:cTn id="49" dur="500"/>
                                        <p:tgtEl>
                                          <p:spTgt spid="44035">
                                            <p:txEl>
                                              <p:pRg st="5" end="5"/>
                                            </p:txEl>
                                          </p:spTgt>
                                        </p:tgtEl>
                                      </p:cBhvr>
                                    </p:animEffect>
                                    <p:anim calcmode="lin" valueType="num">
                                      <p:cBhvr>
                                        <p:cTn id="50" dur="5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4403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44035">
                                            <p:txEl>
                                              <p:pRg st="6" end="6"/>
                                            </p:txEl>
                                          </p:spTgt>
                                        </p:tgtEl>
                                        <p:attrNameLst>
                                          <p:attrName>style.visibility</p:attrName>
                                        </p:attrNameLst>
                                      </p:cBhvr>
                                      <p:to>
                                        <p:strVal val="visible"/>
                                      </p:to>
                                    </p:set>
                                    <p:animEffect transition="in" filter="fade">
                                      <p:cBhvr>
                                        <p:cTn id="56" dur="500"/>
                                        <p:tgtEl>
                                          <p:spTgt spid="44035">
                                            <p:txEl>
                                              <p:pRg st="6" end="6"/>
                                            </p:txEl>
                                          </p:spTgt>
                                        </p:tgtEl>
                                      </p:cBhvr>
                                    </p:animEffect>
                                    <p:anim calcmode="lin" valueType="num">
                                      <p:cBhvr>
                                        <p:cTn id="57" dur="5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44035">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44035">
                                            <p:txEl>
                                              <p:pRg st="7" end="7"/>
                                            </p:txEl>
                                          </p:spTgt>
                                        </p:tgtEl>
                                        <p:attrNameLst>
                                          <p:attrName>style.visibility</p:attrName>
                                        </p:attrNameLst>
                                      </p:cBhvr>
                                      <p:to>
                                        <p:strVal val="visible"/>
                                      </p:to>
                                    </p:set>
                                    <p:animEffect transition="in" filter="fade">
                                      <p:cBhvr>
                                        <p:cTn id="63" dur="500"/>
                                        <p:tgtEl>
                                          <p:spTgt spid="44035">
                                            <p:txEl>
                                              <p:pRg st="7" end="7"/>
                                            </p:txEl>
                                          </p:spTgt>
                                        </p:tgtEl>
                                      </p:cBhvr>
                                    </p:animEffect>
                                    <p:anim calcmode="lin" valueType="num">
                                      <p:cBhvr>
                                        <p:cTn id="64" dur="500" fill="hold"/>
                                        <p:tgtEl>
                                          <p:spTgt spid="44035">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44035">
                                            <p:txEl>
                                              <p:pRg st="7" end="7"/>
                                            </p:txEl>
                                          </p:spTgt>
                                        </p:tgtEl>
                                        <p:attrNameLst>
                                          <p:attrName>ppt_y</p:attrName>
                                        </p:attrNameLst>
                                      </p:cBhvr>
                                      <p:tavLst>
                                        <p:tav tm="0">
                                          <p:val>
                                            <p:strVal val="#ppt_y+.05"/>
                                          </p:val>
                                        </p:tav>
                                        <p:tav tm="100000">
                                          <p:val>
                                            <p:strVal val="#ppt_y"/>
                                          </p:val>
                                        </p:tav>
                                      </p:tavLst>
                                    </p:anim>
                                  </p:childTnLst>
                                </p:cTn>
                              </p:par>
                              <p:par>
                                <p:cTn id="66" presetID="44" presetClass="entr" presetSubtype="0" fill="hold" grpId="0" nodeType="withEffect">
                                  <p:stCondLst>
                                    <p:cond delay="0"/>
                                  </p:stCondLst>
                                  <p:childTnLst>
                                    <p:set>
                                      <p:cBhvr>
                                        <p:cTn id="67" dur="1" fill="hold">
                                          <p:stCondLst>
                                            <p:cond delay="0"/>
                                          </p:stCondLst>
                                        </p:cTn>
                                        <p:tgtEl>
                                          <p:spTgt spid="44035">
                                            <p:txEl>
                                              <p:pRg st="8" end="8"/>
                                            </p:txEl>
                                          </p:spTgt>
                                        </p:tgtEl>
                                        <p:attrNameLst>
                                          <p:attrName>style.visibility</p:attrName>
                                        </p:attrNameLst>
                                      </p:cBhvr>
                                      <p:to>
                                        <p:strVal val="visible"/>
                                      </p:to>
                                    </p:set>
                                    <p:animEffect transition="in" filter="fade">
                                      <p:cBhvr>
                                        <p:cTn id="68" dur="500"/>
                                        <p:tgtEl>
                                          <p:spTgt spid="44035">
                                            <p:txEl>
                                              <p:pRg st="8" end="8"/>
                                            </p:txEl>
                                          </p:spTgt>
                                        </p:tgtEl>
                                      </p:cBhvr>
                                    </p:animEffect>
                                    <p:anim calcmode="lin" valueType="num">
                                      <p:cBhvr>
                                        <p:cTn id="69" dur="500" fill="hold"/>
                                        <p:tgtEl>
                                          <p:spTgt spid="44035">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44035">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01012" y="274637"/>
            <a:ext cx="9806474" cy="944563"/>
          </a:xfrm>
        </p:spPr>
        <p:txBody>
          <a:bodyPr/>
          <a:lstStyle/>
          <a:p>
            <a:pPr algn="ctr"/>
            <a:r>
              <a:rPr lang="hu-HU" altLang="fr-FR" sz="4000" dirty="0"/>
              <a:t>Az uniós döntéshozatali eljárás</a:t>
            </a:r>
            <a:endParaRPr lang="en-GB" altLang="fr-FR" sz="4000" dirty="0"/>
          </a:p>
        </p:txBody>
      </p:sp>
      <p:sp>
        <p:nvSpPr>
          <p:cNvPr id="30723" name="Rectangle 3"/>
          <p:cNvSpPr>
            <a:spLocks noChangeArrowheads="1"/>
          </p:cNvSpPr>
          <p:nvPr/>
        </p:nvSpPr>
        <p:spPr bwMode="auto">
          <a:xfrm>
            <a:off x="3505200" y="1447800"/>
            <a:ext cx="4876800" cy="1219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altLang="fr-FR" sz="2000" dirty="0"/>
              <a:t>Európai Bizottság</a:t>
            </a:r>
            <a:r>
              <a:rPr lang="en-US" altLang="fr-FR" sz="1800" dirty="0"/>
              <a:t> </a:t>
            </a:r>
          </a:p>
          <a:p>
            <a:pPr algn="ctr" eaLnBrk="1" hangingPunct="1">
              <a:spcBef>
                <a:spcPct val="0"/>
              </a:spcBef>
              <a:buFontTx/>
              <a:buNone/>
            </a:pPr>
            <a:r>
              <a:rPr lang="hu-HU" altLang="fr-FR" sz="1800" dirty="0"/>
              <a:t>jogszabályokat javasol</a:t>
            </a:r>
            <a:endParaRPr lang="en-GB" altLang="fr-FR" sz="1800" dirty="0"/>
          </a:p>
        </p:txBody>
      </p:sp>
      <p:sp>
        <p:nvSpPr>
          <p:cNvPr id="30724" name="Rectangle 4"/>
          <p:cNvSpPr>
            <a:spLocks noChangeArrowheads="1"/>
          </p:cNvSpPr>
          <p:nvPr/>
        </p:nvSpPr>
        <p:spPr bwMode="auto">
          <a:xfrm>
            <a:off x="1752600" y="3124200"/>
            <a:ext cx="41148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altLang="fr-FR" sz="2000" dirty="0"/>
              <a:t>Miniszterek Tanácsa</a:t>
            </a:r>
            <a:r>
              <a:rPr lang="en-US" altLang="fr-FR" sz="1800" dirty="0"/>
              <a:t> </a:t>
            </a:r>
          </a:p>
          <a:p>
            <a:pPr algn="ctr" eaLnBrk="1" hangingPunct="1">
              <a:spcBef>
                <a:spcPct val="0"/>
              </a:spcBef>
              <a:buFontTx/>
              <a:buNone/>
            </a:pPr>
            <a:r>
              <a:rPr lang="en-US" altLang="fr-FR" sz="1800" dirty="0"/>
              <a:t>(10 </a:t>
            </a:r>
            <a:r>
              <a:rPr lang="hu-HU" altLang="fr-FR" sz="1800" dirty="0"/>
              <a:t>formációban</a:t>
            </a:r>
            <a:r>
              <a:rPr lang="en-US" altLang="fr-FR" sz="1800" dirty="0"/>
              <a:t>)</a:t>
            </a:r>
          </a:p>
          <a:p>
            <a:pPr algn="ctr" eaLnBrk="1" hangingPunct="1">
              <a:spcBef>
                <a:spcPct val="0"/>
              </a:spcBef>
              <a:buFontTx/>
              <a:buNone/>
            </a:pPr>
            <a:r>
              <a:rPr lang="hu-HU" altLang="fr-FR" sz="1800" dirty="0"/>
              <a:t>döntést hoz, előkészítés:</a:t>
            </a:r>
            <a:endParaRPr lang="en-US" altLang="fr-FR" sz="1800" dirty="0"/>
          </a:p>
          <a:p>
            <a:pPr algn="ctr" eaLnBrk="1" hangingPunct="1">
              <a:spcBef>
                <a:spcPct val="0"/>
              </a:spcBef>
              <a:buFontTx/>
              <a:buNone/>
            </a:pPr>
            <a:r>
              <a:rPr lang="en-US" altLang="fr-FR" sz="1800" dirty="0"/>
              <a:t>COR</a:t>
            </a:r>
            <a:r>
              <a:rPr lang="hu-HU" altLang="fr-FR" sz="1800" dirty="0"/>
              <a:t>E</a:t>
            </a:r>
            <a:r>
              <a:rPr lang="en-US" altLang="fr-FR" sz="1800" dirty="0"/>
              <a:t>PER </a:t>
            </a:r>
          </a:p>
          <a:p>
            <a:pPr algn="ctr" eaLnBrk="1" hangingPunct="1">
              <a:spcBef>
                <a:spcPct val="0"/>
              </a:spcBef>
              <a:buFontTx/>
              <a:buNone/>
            </a:pPr>
            <a:r>
              <a:rPr lang="hu-HU" altLang="fr-FR" sz="1800" dirty="0"/>
              <a:t>munkacsoportok </a:t>
            </a:r>
            <a:endParaRPr lang="en-GB" altLang="fr-FR" sz="1800" dirty="0"/>
          </a:p>
        </p:txBody>
      </p:sp>
      <p:sp>
        <p:nvSpPr>
          <p:cNvPr id="30725" name="Rectangle 5"/>
          <p:cNvSpPr>
            <a:spLocks noChangeArrowheads="1"/>
          </p:cNvSpPr>
          <p:nvPr/>
        </p:nvSpPr>
        <p:spPr bwMode="auto">
          <a:xfrm>
            <a:off x="6172200" y="3124200"/>
            <a:ext cx="41910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altLang="fr-FR" sz="1800" dirty="0"/>
              <a:t>Európai Parlament</a:t>
            </a:r>
            <a:endParaRPr lang="en-US" altLang="fr-FR" sz="1800" dirty="0"/>
          </a:p>
          <a:p>
            <a:pPr algn="ctr" eaLnBrk="1" hangingPunct="1">
              <a:spcBef>
                <a:spcPct val="0"/>
              </a:spcBef>
              <a:buFontTx/>
              <a:buNone/>
            </a:pPr>
            <a:r>
              <a:rPr lang="hu-HU" altLang="fr-FR" sz="1800" dirty="0"/>
              <a:t>döntést hoz a Tanáccsal közösen</a:t>
            </a:r>
            <a:r>
              <a:rPr lang="en-US" altLang="fr-FR" sz="1800" dirty="0"/>
              <a:t> </a:t>
            </a:r>
          </a:p>
          <a:p>
            <a:pPr algn="ctr" eaLnBrk="1" hangingPunct="1">
              <a:spcBef>
                <a:spcPct val="0"/>
              </a:spcBef>
              <a:buFontTx/>
              <a:buNone/>
            </a:pPr>
            <a:r>
              <a:rPr lang="hu-HU" altLang="fr-FR" sz="1800" dirty="0"/>
              <a:t>a rendes jogalkotási eljárás keretében</a:t>
            </a:r>
            <a:endParaRPr lang="en-US" altLang="fr-FR" sz="1800" dirty="0"/>
          </a:p>
          <a:p>
            <a:pPr algn="ctr" eaLnBrk="1" hangingPunct="1">
              <a:spcBef>
                <a:spcPct val="0"/>
              </a:spcBef>
              <a:buFontTx/>
              <a:buNone/>
            </a:pPr>
            <a:r>
              <a:rPr lang="en-US" altLang="fr-FR" sz="1800" dirty="0"/>
              <a:t>(</a:t>
            </a:r>
            <a:r>
              <a:rPr lang="hu-HU" altLang="fr-FR" sz="1800" dirty="0"/>
              <a:t>főszabályként</a:t>
            </a:r>
            <a:r>
              <a:rPr lang="en-US" altLang="fr-FR" sz="1800" dirty="0"/>
              <a:t>)</a:t>
            </a:r>
            <a:endParaRPr lang="en-GB" altLang="fr-FR" sz="1800" dirty="0"/>
          </a:p>
        </p:txBody>
      </p:sp>
      <p:sp>
        <p:nvSpPr>
          <p:cNvPr id="30726" name="Rectangle 6"/>
          <p:cNvSpPr>
            <a:spLocks noChangeArrowheads="1"/>
          </p:cNvSpPr>
          <p:nvPr/>
        </p:nvSpPr>
        <p:spPr bwMode="auto">
          <a:xfrm>
            <a:off x="3222949" y="5181600"/>
            <a:ext cx="55626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hu-HU" altLang="fr-FR" sz="1600" dirty="0"/>
              <a:t>2 tanácsadó szerv is befolyásolja a döntéseket</a:t>
            </a:r>
            <a:r>
              <a:rPr lang="en-US" altLang="fr-FR" sz="1600" dirty="0"/>
              <a:t>:</a:t>
            </a:r>
          </a:p>
          <a:p>
            <a:pPr algn="ctr" eaLnBrk="1" hangingPunct="1">
              <a:spcBef>
                <a:spcPct val="0"/>
              </a:spcBef>
              <a:buFontTx/>
              <a:buNone/>
            </a:pPr>
            <a:r>
              <a:rPr lang="hu-HU" altLang="fr-FR" sz="1600" dirty="0"/>
              <a:t>GSZB és RB</a:t>
            </a:r>
            <a:endParaRPr lang="en-US" altLang="fr-FR" sz="1600" dirty="0"/>
          </a:p>
          <a:p>
            <a:pPr algn="ctr" eaLnBrk="1" hangingPunct="1">
              <a:spcBef>
                <a:spcPct val="0"/>
              </a:spcBef>
              <a:buFontTx/>
              <a:buNone/>
            </a:pPr>
            <a:r>
              <a:rPr lang="hu-HU" altLang="fr-FR" sz="1600" dirty="0"/>
              <a:t>a munkaadók, munkavállalók, civilek és a régiók</a:t>
            </a:r>
          </a:p>
          <a:p>
            <a:pPr algn="ctr" eaLnBrk="1" hangingPunct="1">
              <a:spcBef>
                <a:spcPct val="0"/>
              </a:spcBef>
              <a:buFontTx/>
              <a:buNone/>
            </a:pPr>
            <a:r>
              <a:rPr lang="hu-HU" altLang="fr-FR" sz="1600" dirty="0"/>
              <a:t>képviseletében</a:t>
            </a:r>
            <a:endParaRPr lang="en-GB" altLang="fr-FR" sz="1600" dirty="0"/>
          </a:p>
        </p:txBody>
      </p:sp>
      <p:sp>
        <p:nvSpPr>
          <p:cNvPr id="30727" name="Line 7"/>
          <p:cNvSpPr>
            <a:spLocks noChangeShapeType="1"/>
          </p:cNvSpPr>
          <p:nvPr/>
        </p:nvSpPr>
        <p:spPr bwMode="auto">
          <a:xfrm>
            <a:off x="5981700" y="2667000"/>
            <a:ext cx="990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728" name="Line 8"/>
          <p:cNvSpPr>
            <a:spLocks noChangeShapeType="1"/>
          </p:cNvSpPr>
          <p:nvPr/>
        </p:nvSpPr>
        <p:spPr bwMode="auto">
          <a:xfrm flipV="1">
            <a:off x="6096000" y="4800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729" name="Line 9"/>
          <p:cNvSpPr>
            <a:spLocks noChangeShapeType="1"/>
          </p:cNvSpPr>
          <p:nvPr/>
        </p:nvSpPr>
        <p:spPr bwMode="auto">
          <a:xfrm flipV="1">
            <a:off x="4953000" y="4800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730" name="Line 10"/>
          <p:cNvSpPr>
            <a:spLocks noChangeShapeType="1"/>
          </p:cNvSpPr>
          <p:nvPr/>
        </p:nvSpPr>
        <p:spPr bwMode="auto">
          <a:xfrm flipV="1">
            <a:off x="7239000" y="4800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731" name="Line 11"/>
          <p:cNvSpPr>
            <a:spLocks noChangeShapeType="1"/>
          </p:cNvSpPr>
          <p:nvPr/>
        </p:nvSpPr>
        <p:spPr bwMode="auto">
          <a:xfrm>
            <a:off x="5638800" y="37338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732" name="Line 12"/>
          <p:cNvSpPr>
            <a:spLocks noChangeShapeType="1"/>
          </p:cNvSpPr>
          <p:nvPr/>
        </p:nvSpPr>
        <p:spPr bwMode="auto">
          <a:xfrm flipH="1">
            <a:off x="5715000" y="44958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733" name="Line 13"/>
          <p:cNvSpPr>
            <a:spLocks noChangeShapeType="1"/>
          </p:cNvSpPr>
          <p:nvPr/>
        </p:nvSpPr>
        <p:spPr bwMode="auto">
          <a:xfrm flipH="1">
            <a:off x="4876800" y="2667000"/>
            <a:ext cx="1066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117047658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ppt_x</p:attrName>
                                        </p:attrNameLst>
                                      </p:cBhvr>
                                      <p:tavLst>
                                        <p:tav tm="0">
                                          <p:val>
                                            <p:strVal val="#ppt_x-.2"/>
                                          </p:val>
                                        </p:tav>
                                        <p:tav tm="100000">
                                          <p:val>
                                            <p:strVal val="#ppt_x"/>
                                          </p:val>
                                        </p:tav>
                                      </p:tavLst>
                                    </p:anim>
                                    <p:anim calcmode="lin" valueType="num">
                                      <p:cBhvr>
                                        <p:cTn id="8" dur="1000" fill="hold"/>
                                        <p:tgtEl>
                                          <p:spTgt spid="522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lstStyle/>
          <a:p>
            <a:pPr algn="ctr"/>
            <a:r>
              <a:rPr lang="hu-HU" altLang="fr-FR" sz="4000" dirty="0"/>
              <a:t>Az EU Bírósága és Számvevőszéke</a:t>
            </a:r>
            <a:endParaRPr lang="en-GB" altLang="fr-FR" sz="4000" dirty="0"/>
          </a:p>
        </p:txBody>
      </p:sp>
      <p:sp>
        <p:nvSpPr>
          <p:cNvPr id="46083" name="Rectangle 3"/>
          <p:cNvSpPr>
            <a:spLocks noGrp="1" noChangeArrowheads="1"/>
          </p:cNvSpPr>
          <p:nvPr>
            <p:ph type="body" idx="1"/>
          </p:nvPr>
        </p:nvSpPr>
        <p:spPr>
          <a:xfrm>
            <a:off x="942392" y="1219200"/>
            <a:ext cx="10431624" cy="5517502"/>
          </a:xfrm>
        </p:spPr>
        <p:txBody>
          <a:bodyPr>
            <a:normAutofit fontScale="85000" lnSpcReduction="20000"/>
          </a:bodyPr>
          <a:lstStyle/>
          <a:p>
            <a:r>
              <a:rPr lang="hu-HU" altLang="fr-FR" dirty="0"/>
              <a:t>Az EU BÍRÓSÁGA kétszintű</a:t>
            </a:r>
            <a:endParaRPr lang="en-US" altLang="fr-FR" dirty="0"/>
          </a:p>
          <a:p>
            <a:pPr lvl="1"/>
            <a:r>
              <a:rPr lang="hu-HU" altLang="fr-FR" dirty="0"/>
              <a:t>Bíróság</a:t>
            </a:r>
            <a:endParaRPr lang="en-US" altLang="fr-FR" dirty="0"/>
          </a:p>
          <a:p>
            <a:pPr lvl="1"/>
            <a:r>
              <a:rPr lang="hu-HU" altLang="fr-FR" dirty="0"/>
              <a:t>Törvényszék</a:t>
            </a:r>
          </a:p>
          <a:p>
            <a:r>
              <a:rPr lang="hu-HU" altLang="fr-FR" dirty="0"/>
              <a:t>Összetétel: </a:t>
            </a:r>
            <a:r>
              <a:rPr lang="en-US" altLang="fr-FR" dirty="0"/>
              <a:t>28 </a:t>
            </a:r>
            <a:r>
              <a:rPr lang="hu-HU" altLang="fr-FR" dirty="0"/>
              <a:t>bíró 6 évre kinevezve</a:t>
            </a:r>
            <a:endParaRPr lang="en-US" altLang="fr-FR" dirty="0"/>
          </a:p>
          <a:p>
            <a:r>
              <a:rPr lang="hu-HU" altLang="fr-FR" dirty="0"/>
              <a:t>Székhely</a:t>
            </a:r>
            <a:r>
              <a:rPr lang="en-US" altLang="fr-FR" dirty="0"/>
              <a:t>: </a:t>
            </a:r>
            <a:r>
              <a:rPr lang="hu-HU" altLang="fr-FR" dirty="0"/>
              <a:t>Luxembourg</a:t>
            </a:r>
          </a:p>
          <a:p>
            <a:r>
              <a:rPr lang="hu-HU" altLang="fr-FR" dirty="0"/>
              <a:t>Hatáskörök:</a:t>
            </a:r>
            <a:endParaRPr lang="en-US" altLang="fr-FR" dirty="0"/>
          </a:p>
          <a:p>
            <a:pPr lvl="1"/>
            <a:r>
              <a:rPr lang="hu-HU" altLang="fr-FR" dirty="0"/>
              <a:t>közvetlen keresetek</a:t>
            </a:r>
            <a:r>
              <a:rPr lang="en-US" altLang="fr-FR" dirty="0"/>
              <a:t> (</a:t>
            </a:r>
            <a:r>
              <a:rPr lang="hu-HU" altLang="fr-FR" dirty="0"/>
              <a:t>Törvényszék</a:t>
            </a:r>
            <a:r>
              <a:rPr lang="en-US" altLang="fr-FR" dirty="0"/>
              <a:t>)</a:t>
            </a:r>
          </a:p>
          <a:p>
            <a:pPr lvl="1"/>
            <a:r>
              <a:rPr lang="hu-HU" altLang="fr-FR" dirty="0"/>
              <a:t>közvetett keresetek</a:t>
            </a:r>
            <a:r>
              <a:rPr lang="en-US" altLang="fr-FR" dirty="0"/>
              <a:t>: </a:t>
            </a:r>
            <a:r>
              <a:rPr lang="hu-HU" altLang="fr-FR" b="1" dirty="0"/>
              <a:t>EU jog értelmezése</a:t>
            </a:r>
            <a:r>
              <a:rPr lang="en-US" altLang="fr-FR" b="1" dirty="0"/>
              <a:t> </a:t>
            </a:r>
            <a:r>
              <a:rPr lang="en-US" altLang="fr-FR" dirty="0"/>
              <a:t>(</a:t>
            </a:r>
            <a:r>
              <a:rPr lang="hu-HU" altLang="fr-FR" dirty="0"/>
              <a:t>Bíróság</a:t>
            </a:r>
            <a:r>
              <a:rPr lang="en-US" altLang="fr-FR" dirty="0"/>
              <a:t>)</a:t>
            </a:r>
            <a:endParaRPr lang="hu-HU" altLang="fr-FR" dirty="0"/>
          </a:p>
          <a:p>
            <a:pPr lvl="1"/>
            <a:endParaRPr lang="en-US" altLang="fr-FR" dirty="0"/>
          </a:p>
          <a:p>
            <a:r>
              <a:rPr lang="hu-HU" altLang="fr-FR" dirty="0"/>
              <a:t>SZÁMVEVŐSZÉK</a:t>
            </a:r>
          </a:p>
          <a:p>
            <a:r>
              <a:rPr lang="hu-HU" altLang="fr-FR" dirty="0"/>
              <a:t>Összetétel: 28 számvevő 6 évre kinevezve</a:t>
            </a:r>
            <a:endParaRPr lang="en-US" altLang="fr-FR" dirty="0"/>
          </a:p>
          <a:p>
            <a:r>
              <a:rPr lang="hu-HU" altLang="fr-FR" dirty="0"/>
              <a:t>Székhely</a:t>
            </a:r>
            <a:r>
              <a:rPr lang="en-US" altLang="fr-FR" dirty="0"/>
              <a:t>: Luxembourg</a:t>
            </a:r>
          </a:p>
          <a:p>
            <a:r>
              <a:rPr lang="hu-HU" altLang="fr-FR" dirty="0"/>
              <a:t>Faladat</a:t>
            </a:r>
            <a:r>
              <a:rPr lang="en-US" altLang="fr-FR" dirty="0"/>
              <a:t>:</a:t>
            </a:r>
            <a:r>
              <a:rPr lang="hu-HU" altLang="fr-FR" dirty="0"/>
              <a:t> az EU „pénzügyi lelkiismerete”</a:t>
            </a:r>
          </a:p>
          <a:p>
            <a:pPr lvl="1"/>
            <a:r>
              <a:rPr lang="hu-HU" altLang="fr-FR" dirty="0"/>
              <a:t>EU költségvetés számvizsgálata</a:t>
            </a:r>
          </a:p>
          <a:p>
            <a:pPr lvl="1"/>
            <a:r>
              <a:rPr lang="hu-HU" altLang="fr-FR" dirty="0"/>
              <a:t>a bevételek és kiadások szabályosságának vizsgálata</a:t>
            </a:r>
          </a:p>
          <a:p>
            <a:pPr lvl="1"/>
            <a:r>
              <a:rPr lang="hu-HU" altLang="fr-FR" dirty="0"/>
              <a:t>éves, nyilvános jelentések készítése</a:t>
            </a:r>
            <a:endParaRPr lang="en-US" altLang="fr-FR" dirty="0"/>
          </a:p>
        </p:txBody>
      </p:sp>
      <p:pic>
        <p:nvPicPr>
          <p:cNvPr id="28677" name="Picture 2" descr="http://www.lgbt-ep.eu/wp-content/uploads/2013/04/Logo-CJ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2988" y="1492897"/>
            <a:ext cx="1728399" cy="179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1233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6083">
                                            <p:txEl>
                                              <p:pRg st="0" end="0"/>
                                            </p:txEl>
                                          </p:spTgt>
                                        </p:tgtEl>
                                        <p:attrNameLst>
                                          <p:attrName>style.visibility</p:attrName>
                                        </p:attrNameLst>
                                      </p:cBhvr>
                                      <p:to>
                                        <p:strVal val="visible"/>
                                      </p:to>
                                    </p:set>
                                    <p:animEffect transition="in" filter="fade">
                                      <p:cBhvr>
                                        <p:cTn id="14" dur="500"/>
                                        <p:tgtEl>
                                          <p:spTgt spid="46083">
                                            <p:txEl>
                                              <p:pRg st="0" end="0"/>
                                            </p:txEl>
                                          </p:spTgt>
                                        </p:tgtEl>
                                      </p:cBhvr>
                                    </p:animEffect>
                                    <p:anim calcmode="lin" valueType="num">
                                      <p:cBhvr>
                                        <p:cTn id="15"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608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6083">
                                            <p:txEl>
                                              <p:pRg st="1" end="1"/>
                                            </p:txEl>
                                          </p:spTgt>
                                        </p:tgtEl>
                                        <p:attrNameLst>
                                          <p:attrName>style.visibility</p:attrName>
                                        </p:attrNameLst>
                                      </p:cBhvr>
                                      <p:to>
                                        <p:strVal val="visible"/>
                                      </p:to>
                                    </p:set>
                                    <p:animEffect transition="in" filter="fade">
                                      <p:cBhvr>
                                        <p:cTn id="19" dur="500"/>
                                        <p:tgtEl>
                                          <p:spTgt spid="46083">
                                            <p:txEl>
                                              <p:pRg st="1" end="1"/>
                                            </p:txEl>
                                          </p:spTgt>
                                        </p:tgtEl>
                                      </p:cBhvr>
                                    </p:animEffect>
                                    <p:anim calcmode="lin" valueType="num">
                                      <p:cBhvr>
                                        <p:cTn id="20"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608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6083">
                                            <p:txEl>
                                              <p:pRg st="2" end="2"/>
                                            </p:txEl>
                                          </p:spTgt>
                                        </p:tgtEl>
                                        <p:attrNameLst>
                                          <p:attrName>style.visibility</p:attrName>
                                        </p:attrNameLst>
                                      </p:cBhvr>
                                      <p:to>
                                        <p:strVal val="visible"/>
                                      </p:to>
                                    </p:set>
                                    <p:animEffect transition="in" filter="fade">
                                      <p:cBhvr>
                                        <p:cTn id="24" dur="500"/>
                                        <p:tgtEl>
                                          <p:spTgt spid="46083">
                                            <p:txEl>
                                              <p:pRg st="2" end="2"/>
                                            </p:txEl>
                                          </p:spTgt>
                                        </p:tgtEl>
                                      </p:cBhvr>
                                    </p:animEffect>
                                    <p:anim calcmode="lin" valueType="num">
                                      <p:cBhvr>
                                        <p:cTn id="25"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608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4" presetClass="entr" presetSubtype="0" fill="hold" grpId="0" nodeType="clickEffect">
                                  <p:stCondLst>
                                    <p:cond delay="0"/>
                                  </p:stCondLst>
                                  <p:childTnLst>
                                    <p:set>
                                      <p:cBhvr>
                                        <p:cTn id="30" dur="1" fill="hold">
                                          <p:stCondLst>
                                            <p:cond delay="0"/>
                                          </p:stCondLst>
                                        </p:cTn>
                                        <p:tgtEl>
                                          <p:spTgt spid="46083">
                                            <p:txEl>
                                              <p:pRg st="3" end="3"/>
                                            </p:txEl>
                                          </p:spTgt>
                                        </p:tgtEl>
                                        <p:attrNameLst>
                                          <p:attrName>style.visibility</p:attrName>
                                        </p:attrNameLst>
                                      </p:cBhvr>
                                      <p:to>
                                        <p:strVal val="visible"/>
                                      </p:to>
                                    </p:set>
                                    <p:animEffect transition="in" filter="fade">
                                      <p:cBhvr>
                                        <p:cTn id="31" dur="500"/>
                                        <p:tgtEl>
                                          <p:spTgt spid="46083">
                                            <p:txEl>
                                              <p:pRg st="3" end="3"/>
                                            </p:txEl>
                                          </p:spTgt>
                                        </p:tgtEl>
                                      </p:cBhvr>
                                    </p:animEffect>
                                    <p:anim calcmode="lin" valueType="num">
                                      <p:cBhvr>
                                        <p:cTn id="32"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4608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4" presetClass="entr" presetSubtype="0" fill="hold" grpId="0" nodeType="clickEffect">
                                  <p:stCondLst>
                                    <p:cond delay="0"/>
                                  </p:stCondLst>
                                  <p:childTnLst>
                                    <p:set>
                                      <p:cBhvr>
                                        <p:cTn id="37" dur="1" fill="hold">
                                          <p:stCondLst>
                                            <p:cond delay="0"/>
                                          </p:stCondLst>
                                        </p:cTn>
                                        <p:tgtEl>
                                          <p:spTgt spid="46083">
                                            <p:txEl>
                                              <p:pRg st="4" end="4"/>
                                            </p:txEl>
                                          </p:spTgt>
                                        </p:tgtEl>
                                        <p:attrNameLst>
                                          <p:attrName>style.visibility</p:attrName>
                                        </p:attrNameLst>
                                      </p:cBhvr>
                                      <p:to>
                                        <p:strVal val="visible"/>
                                      </p:to>
                                    </p:set>
                                    <p:animEffect transition="in" filter="fade">
                                      <p:cBhvr>
                                        <p:cTn id="38" dur="500"/>
                                        <p:tgtEl>
                                          <p:spTgt spid="46083">
                                            <p:txEl>
                                              <p:pRg st="4" end="4"/>
                                            </p:txEl>
                                          </p:spTgt>
                                        </p:tgtEl>
                                      </p:cBhvr>
                                    </p:animEffect>
                                    <p:anim calcmode="lin" valueType="num">
                                      <p:cBhvr>
                                        <p:cTn id="39"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4608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4" presetClass="entr" presetSubtype="0" fill="hold" grpId="0" nodeType="clickEffect">
                                  <p:stCondLst>
                                    <p:cond delay="0"/>
                                  </p:stCondLst>
                                  <p:childTnLst>
                                    <p:set>
                                      <p:cBhvr>
                                        <p:cTn id="44" dur="1" fill="hold">
                                          <p:stCondLst>
                                            <p:cond delay="0"/>
                                          </p:stCondLst>
                                        </p:cTn>
                                        <p:tgtEl>
                                          <p:spTgt spid="46083">
                                            <p:txEl>
                                              <p:pRg st="5" end="5"/>
                                            </p:txEl>
                                          </p:spTgt>
                                        </p:tgtEl>
                                        <p:attrNameLst>
                                          <p:attrName>style.visibility</p:attrName>
                                        </p:attrNameLst>
                                      </p:cBhvr>
                                      <p:to>
                                        <p:strVal val="visible"/>
                                      </p:to>
                                    </p:set>
                                    <p:animEffect transition="in" filter="fade">
                                      <p:cBhvr>
                                        <p:cTn id="45" dur="500"/>
                                        <p:tgtEl>
                                          <p:spTgt spid="46083">
                                            <p:txEl>
                                              <p:pRg st="5" end="5"/>
                                            </p:txEl>
                                          </p:spTgt>
                                        </p:tgtEl>
                                      </p:cBhvr>
                                    </p:animEffect>
                                    <p:anim calcmode="lin" valueType="num">
                                      <p:cBhvr>
                                        <p:cTn id="46"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p:cTn id="47" dur="500" fill="hold"/>
                                        <p:tgtEl>
                                          <p:spTgt spid="46083">
                                            <p:txEl>
                                              <p:pRg st="5" end="5"/>
                                            </p:txEl>
                                          </p:spTgt>
                                        </p:tgtEl>
                                        <p:attrNameLst>
                                          <p:attrName>ppt_y</p:attrName>
                                        </p:attrNameLst>
                                      </p:cBhvr>
                                      <p:tavLst>
                                        <p:tav tm="0">
                                          <p:val>
                                            <p:strVal val="#ppt_y+.05"/>
                                          </p:val>
                                        </p:tav>
                                        <p:tav tm="100000">
                                          <p:val>
                                            <p:strVal val="#ppt_y"/>
                                          </p:val>
                                        </p:tav>
                                      </p:tavLst>
                                    </p:anim>
                                  </p:childTnLst>
                                </p:cTn>
                              </p:par>
                              <p:par>
                                <p:cTn id="48" presetID="44" presetClass="entr" presetSubtype="0" fill="hold" grpId="0" nodeType="withEffect">
                                  <p:stCondLst>
                                    <p:cond delay="0"/>
                                  </p:stCondLst>
                                  <p:childTnLst>
                                    <p:set>
                                      <p:cBhvr>
                                        <p:cTn id="49" dur="1" fill="hold">
                                          <p:stCondLst>
                                            <p:cond delay="0"/>
                                          </p:stCondLst>
                                        </p:cTn>
                                        <p:tgtEl>
                                          <p:spTgt spid="46083">
                                            <p:txEl>
                                              <p:pRg st="6" end="6"/>
                                            </p:txEl>
                                          </p:spTgt>
                                        </p:tgtEl>
                                        <p:attrNameLst>
                                          <p:attrName>style.visibility</p:attrName>
                                        </p:attrNameLst>
                                      </p:cBhvr>
                                      <p:to>
                                        <p:strVal val="visible"/>
                                      </p:to>
                                    </p:set>
                                    <p:animEffect transition="in" filter="fade">
                                      <p:cBhvr>
                                        <p:cTn id="50" dur="500"/>
                                        <p:tgtEl>
                                          <p:spTgt spid="46083">
                                            <p:txEl>
                                              <p:pRg st="6" end="6"/>
                                            </p:txEl>
                                          </p:spTgt>
                                        </p:tgtEl>
                                      </p:cBhvr>
                                    </p:animEffect>
                                    <p:anim calcmode="lin" valueType="num">
                                      <p:cBhvr>
                                        <p:cTn id="51" dur="5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p:cTn id="52" dur="500" fill="hold"/>
                                        <p:tgtEl>
                                          <p:spTgt spid="46083">
                                            <p:txEl>
                                              <p:pRg st="6" end="6"/>
                                            </p:txEl>
                                          </p:spTgt>
                                        </p:tgtEl>
                                        <p:attrNameLst>
                                          <p:attrName>ppt_y</p:attrName>
                                        </p:attrNameLst>
                                      </p:cBhvr>
                                      <p:tavLst>
                                        <p:tav tm="0">
                                          <p:val>
                                            <p:strVal val="#ppt_y+.05"/>
                                          </p:val>
                                        </p:tav>
                                        <p:tav tm="100000">
                                          <p:val>
                                            <p:strVal val="#ppt_y"/>
                                          </p:val>
                                        </p:tav>
                                      </p:tavLst>
                                    </p:anim>
                                  </p:childTnLst>
                                </p:cTn>
                              </p:par>
                              <p:par>
                                <p:cTn id="53" presetID="44" presetClass="entr" presetSubtype="0" fill="hold" grpId="0" nodeType="withEffect">
                                  <p:stCondLst>
                                    <p:cond delay="0"/>
                                  </p:stCondLst>
                                  <p:childTnLst>
                                    <p:set>
                                      <p:cBhvr>
                                        <p:cTn id="54" dur="1" fill="hold">
                                          <p:stCondLst>
                                            <p:cond delay="0"/>
                                          </p:stCondLst>
                                        </p:cTn>
                                        <p:tgtEl>
                                          <p:spTgt spid="46083">
                                            <p:txEl>
                                              <p:pRg st="7" end="7"/>
                                            </p:txEl>
                                          </p:spTgt>
                                        </p:tgtEl>
                                        <p:attrNameLst>
                                          <p:attrName>style.visibility</p:attrName>
                                        </p:attrNameLst>
                                      </p:cBhvr>
                                      <p:to>
                                        <p:strVal val="visible"/>
                                      </p:to>
                                    </p:set>
                                    <p:animEffect transition="in" filter="fade">
                                      <p:cBhvr>
                                        <p:cTn id="55" dur="500"/>
                                        <p:tgtEl>
                                          <p:spTgt spid="46083">
                                            <p:txEl>
                                              <p:pRg st="7" end="7"/>
                                            </p:txEl>
                                          </p:spTgt>
                                        </p:tgtEl>
                                      </p:cBhvr>
                                    </p:animEffect>
                                    <p:anim calcmode="lin" valueType="num">
                                      <p:cBhvr>
                                        <p:cTn id="56" dur="500" fill="hold"/>
                                        <p:tgtEl>
                                          <p:spTgt spid="46083">
                                            <p:txEl>
                                              <p:pRg st="7" end="7"/>
                                            </p:txEl>
                                          </p:spTgt>
                                        </p:tgtEl>
                                        <p:attrNameLst>
                                          <p:attrName>ppt_x</p:attrName>
                                        </p:attrNameLst>
                                      </p:cBhvr>
                                      <p:tavLst>
                                        <p:tav tm="0">
                                          <p:val>
                                            <p:strVal val="#ppt_x"/>
                                          </p:val>
                                        </p:tav>
                                        <p:tav tm="100000">
                                          <p:val>
                                            <p:strVal val="#ppt_x"/>
                                          </p:val>
                                        </p:tav>
                                      </p:tavLst>
                                    </p:anim>
                                    <p:anim calcmode="lin" valueType="num">
                                      <p:cBhvr>
                                        <p:cTn id="57" dur="500" fill="hold"/>
                                        <p:tgtEl>
                                          <p:spTgt spid="46083">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4" presetClass="entr" presetSubtype="0" fill="hold" grpId="0" nodeType="clickEffect">
                                  <p:stCondLst>
                                    <p:cond delay="0"/>
                                  </p:stCondLst>
                                  <p:childTnLst>
                                    <p:set>
                                      <p:cBhvr>
                                        <p:cTn id="61" dur="1" fill="hold">
                                          <p:stCondLst>
                                            <p:cond delay="0"/>
                                          </p:stCondLst>
                                        </p:cTn>
                                        <p:tgtEl>
                                          <p:spTgt spid="46083">
                                            <p:txEl>
                                              <p:pRg st="9" end="9"/>
                                            </p:txEl>
                                          </p:spTgt>
                                        </p:tgtEl>
                                        <p:attrNameLst>
                                          <p:attrName>style.visibility</p:attrName>
                                        </p:attrNameLst>
                                      </p:cBhvr>
                                      <p:to>
                                        <p:strVal val="visible"/>
                                      </p:to>
                                    </p:set>
                                    <p:animEffect transition="in" filter="fade">
                                      <p:cBhvr>
                                        <p:cTn id="62" dur="500"/>
                                        <p:tgtEl>
                                          <p:spTgt spid="46083">
                                            <p:txEl>
                                              <p:pRg st="9" end="9"/>
                                            </p:txEl>
                                          </p:spTgt>
                                        </p:tgtEl>
                                      </p:cBhvr>
                                    </p:animEffect>
                                    <p:anim calcmode="lin" valueType="num">
                                      <p:cBhvr>
                                        <p:cTn id="63" dur="500" fill="hold"/>
                                        <p:tgtEl>
                                          <p:spTgt spid="46083">
                                            <p:txEl>
                                              <p:pRg st="9" end="9"/>
                                            </p:txEl>
                                          </p:spTgt>
                                        </p:tgtEl>
                                        <p:attrNameLst>
                                          <p:attrName>ppt_x</p:attrName>
                                        </p:attrNameLst>
                                      </p:cBhvr>
                                      <p:tavLst>
                                        <p:tav tm="0">
                                          <p:val>
                                            <p:strVal val="#ppt_x"/>
                                          </p:val>
                                        </p:tav>
                                        <p:tav tm="100000">
                                          <p:val>
                                            <p:strVal val="#ppt_x"/>
                                          </p:val>
                                        </p:tav>
                                      </p:tavLst>
                                    </p:anim>
                                    <p:anim calcmode="lin" valueType="num">
                                      <p:cBhvr>
                                        <p:cTn id="64" dur="500" fill="hold"/>
                                        <p:tgtEl>
                                          <p:spTgt spid="46083">
                                            <p:txEl>
                                              <p:pRg st="9" end="9"/>
                                            </p:txEl>
                                          </p:spTgt>
                                        </p:tgtEl>
                                        <p:attrNameLst>
                                          <p:attrName>ppt_y</p:attrName>
                                        </p:attrNameLst>
                                      </p:cBhvr>
                                      <p:tavLst>
                                        <p:tav tm="0">
                                          <p:val>
                                            <p:strVal val="#ppt_y+.05"/>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4" presetClass="entr" presetSubtype="0" fill="hold" grpId="0" nodeType="clickEffect">
                                  <p:stCondLst>
                                    <p:cond delay="0"/>
                                  </p:stCondLst>
                                  <p:childTnLst>
                                    <p:set>
                                      <p:cBhvr>
                                        <p:cTn id="68" dur="1" fill="hold">
                                          <p:stCondLst>
                                            <p:cond delay="0"/>
                                          </p:stCondLst>
                                        </p:cTn>
                                        <p:tgtEl>
                                          <p:spTgt spid="46083">
                                            <p:txEl>
                                              <p:pRg st="10" end="10"/>
                                            </p:txEl>
                                          </p:spTgt>
                                        </p:tgtEl>
                                        <p:attrNameLst>
                                          <p:attrName>style.visibility</p:attrName>
                                        </p:attrNameLst>
                                      </p:cBhvr>
                                      <p:to>
                                        <p:strVal val="visible"/>
                                      </p:to>
                                    </p:set>
                                    <p:animEffect transition="in" filter="fade">
                                      <p:cBhvr>
                                        <p:cTn id="69" dur="500"/>
                                        <p:tgtEl>
                                          <p:spTgt spid="46083">
                                            <p:txEl>
                                              <p:pRg st="10" end="10"/>
                                            </p:txEl>
                                          </p:spTgt>
                                        </p:tgtEl>
                                      </p:cBhvr>
                                    </p:animEffect>
                                    <p:anim calcmode="lin" valueType="num">
                                      <p:cBhvr>
                                        <p:cTn id="70" dur="500" fill="hold"/>
                                        <p:tgtEl>
                                          <p:spTgt spid="46083">
                                            <p:txEl>
                                              <p:pRg st="10" end="10"/>
                                            </p:txEl>
                                          </p:spTgt>
                                        </p:tgtEl>
                                        <p:attrNameLst>
                                          <p:attrName>ppt_x</p:attrName>
                                        </p:attrNameLst>
                                      </p:cBhvr>
                                      <p:tavLst>
                                        <p:tav tm="0">
                                          <p:val>
                                            <p:strVal val="#ppt_x"/>
                                          </p:val>
                                        </p:tav>
                                        <p:tav tm="100000">
                                          <p:val>
                                            <p:strVal val="#ppt_x"/>
                                          </p:val>
                                        </p:tav>
                                      </p:tavLst>
                                    </p:anim>
                                    <p:anim calcmode="lin" valueType="num">
                                      <p:cBhvr>
                                        <p:cTn id="71" dur="500" fill="hold"/>
                                        <p:tgtEl>
                                          <p:spTgt spid="46083">
                                            <p:txEl>
                                              <p:pRg st="10" end="10"/>
                                            </p:txEl>
                                          </p:spTgt>
                                        </p:tgtEl>
                                        <p:attrNameLst>
                                          <p:attrName>ppt_y</p:attrName>
                                        </p:attrNameLst>
                                      </p:cBhvr>
                                      <p:tavLst>
                                        <p:tav tm="0">
                                          <p:val>
                                            <p:strVal val="#ppt_y+.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4" presetClass="entr" presetSubtype="0" fill="hold" grpId="0" nodeType="clickEffect">
                                  <p:stCondLst>
                                    <p:cond delay="0"/>
                                  </p:stCondLst>
                                  <p:childTnLst>
                                    <p:set>
                                      <p:cBhvr>
                                        <p:cTn id="75" dur="1" fill="hold">
                                          <p:stCondLst>
                                            <p:cond delay="0"/>
                                          </p:stCondLst>
                                        </p:cTn>
                                        <p:tgtEl>
                                          <p:spTgt spid="46083">
                                            <p:txEl>
                                              <p:pRg st="11" end="11"/>
                                            </p:txEl>
                                          </p:spTgt>
                                        </p:tgtEl>
                                        <p:attrNameLst>
                                          <p:attrName>style.visibility</p:attrName>
                                        </p:attrNameLst>
                                      </p:cBhvr>
                                      <p:to>
                                        <p:strVal val="visible"/>
                                      </p:to>
                                    </p:set>
                                    <p:animEffect transition="in" filter="fade">
                                      <p:cBhvr>
                                        <p:cTn id="76" dur="500"/>
                                        <p:tgtEl>
                                          <p:spTgt spid="46083">
                                            <p:txEl>
                                              <p:pRg st="11" end="11"/>
                                            </p:txEl>
                                          </p:spTgt>
                                        </p:tgtEl>
                                      </p:cBhvr>
                                    </p:animEffect>
                                    <p:anim calcmode="lin" valueType="num">
                                      <p:cBhvr>
                                        <p:cTn id="77" dur="500" fill="hold"/>
                                        <p:tgtEl>
                                          <p:spTgt spid="46083">
                                            <p:txEl>
                                              <p:pRg st="11" end="11"/>
                                            </p:txEl>
                                          </p:spTgt>
                                        </p:tgtEl>
                                        <p:attrNameLst>
                                          <p:attrName>ppt_x</p:attrName>
                                        </p:attrNameLst>
                                      </p:cBhvr>
                                      <p:tavLst>
                                        <p:tav tm="0">
                                          <p:val>
                                            <p:strVal val="#ppt_x"/>
                                          </p:val>
                                        </p:tav>
                                        <p:tav tm="100000">
                                          <p:val>
                                            <p:strVal val="#ppt_x"/>
                                          </p:val>
                                        </p:tav>
                                      </p:tavLst>
                                    </p:anim>
                                    <p:anim calcmode="lin" valueType="num">
                                      <p:cBhvr>
                                        <p:cTn id="78" dur="500" fill="hold"/>
                                        <p:tgtEl>
                                          <p:spTgt spid="46083">
                                            <p:txEl>
                                              <p:pRg st="11" end="11"/>
                                            </p:txEl>
                                          </p:spTgt>
                                        </p:tgtEl>
                                        <p:attrNameLst>
                                          <p:attrName>ppt_y</p:attrName>
                                        </p:attrNameLst>
                                      </p:cBhvr>
                                      <p:tavLst>
                                        <p:tav tm="0">
                                          <p:val>
                                            <p:strVal val="#ppt_y+.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4" presetClass="entr" presetSubtype="0" fill="hold" grpId="0" nodeType="clickEffect">
                                  <p:stCondLst>
                                    <p:cond delay="0"/>
                                  </p:stCondLst>
                                  <p:childTnLst>
                                    <p:set>
                                      <p:cBhvr>
                                        <p:cTn id="82" dur="1" fill="hold">
                                          <p:stCondLst>
                                            <p:cond delay="0"/>
                                          </p:stCondLst>
                                        </p:cTn>
                                        <p:tgtEl>
                                          <p:spTgt spid="46083">
                                            <p:txEl>
                                              <p:pRg st="12" end="12"/>
                                            </p:txEl>
                                          </p:spTgt>
                                        </p:tgtEl>
                                        <p:attrNameLst>
                                          <p:attrName>style.visibility</p:attrName>
                                        </p:attrNameLst>
                                      </p:cBhvr>
                                      <p:to>
                                        <p:strVal val="visible"/>
                                      </p:to>
                                    </p:set>
                                    <p:animEffect transition="in" filter="fade">
                                      <p:cBhvr>
                                        <p:cTn id="83" dur="500"/>
                                        <p:tgtEl>
                                          <p:spTgt spid="46083">
                                            <p:txEl>
                                              <p:pRg st="12" end="12"/>
                                            </p:txEl>
                                          </p:spTgt>
                                        </p:tgtEl>
                                      </p:cBhvr>
                                    </p:animEffect>
                                    <p:anim calcmode="lin" valueType="num">
                                      <p:cBhvr>
                                        <p:cTn id="84" dur="500" fill="hold"/>
                                        <p:tgtEl>
                                          <p:spTgt spid="46083">
                                            <p:txEl>
                                              <p:pRg st="12" end="12"/>
                                            </p:txEl>
                                          </p:spTgt>
                                        </p:tgtEl>
                                        <p:attrNameLst>
                                          <p:attrName>ppt_x</p:attrName>
                                        </p:attrNameLst>
                                      </p:cBhvr>
                                      <p:tavLst>
                                        <p:tav tm="0">
                                          <p:val>
                                            <p:strVal val="#ppt_x"/>
                                          </p:val>
                                        </p:tav>
                                        <p:tav tm="100000">
                                          <p:val>
                                            <p:strVal val="#ppt_x"/>
                                          </p:val>
                                        </p:tav>
                                      </p:tavLst>
                                    </p:anim>
                                    <p:anim calcmode="lin" valueType="num">
                                      <p:cBhvr>
                                        <p:cTn id="85" dur="500" fill="hold"/>
                                        <p:tgtEl>
                                          <p:spTgt spid="46083">
                                            <p:txEl>
                                              <p:pRg st="12" end="12"/>
                                            </p:txEl>
                                          </p:spTgt>
                                        </p:tgtEl>
                                        <p:attrNameLst>
                                          <p:attrName>ppt_y</p:attrName>
                                        </p:attrNameLst>
                                      </p:cBhvr>
                                      <p:tavLst>
                                        <p:tav tm="0">
                                          <p:val>
                                            <p:strVal val="#ppt_y+.05"/>
                                          </p:val>
                                        </p:tav>
                                        <p:tav tm="100000">
                                          <p:val>
                                            <p:strVal val="#ppt_y"/>
                                          </p:val>
                                        </p:tav>
                                      </p:tavLst>
                                    </p:anim>
                                  </p:childTnLst>
                                </p:cTn>
                              </p:par>
                              <p:par>
                                <p:cTn id="86" presetID="44" presetClass="entr" presetSubtype="0" fill="hold" grpId="0" nodeType="withEffect">
                                  <p:stCondLst>
                                    <p:cond delay="0"/>
                                  </p:stCondLst>
                                  <p:childTnLst>
                                    <p:set>
                                      <p:cBhvr>
                                        <p:cTn id="87" dur="1" fill="hold">
                                          <p:stCondLst>
                                            <p:cond delay="0"/>
                                          </p:stCondLst>
                                        </p:cTn>
                                        <p:tgtEl>
                                          <p:spTgt spid="46083">
                                            <p:txEl>
                                              <p:pRg st="13" end="13"/>
                                            </p:txEl>
                                          </p:spTgt>
                                        </p:tgtEl>
                                        <p:attrNameLst>
                                          <p:attrName>style.visibility</p:attrName>
                                        </p:attrNameLst>
                                      </p:cBhvr>
                                      <p:to>
                                        <p:strVal val="visible"/>
                                      </p:to>
                                    </p:set>
                                    <p:animEffect transition="in" filter="fade">
                                      <p:cBhvr>
                                        <p:cTn id="88" dur="500"/>
                                        <p:tgtEl>
                                          <p:spTgt spid="46083">
                                            <p:txEl>
                                              <p:pRg st="13" end="13"/>
                                            </p:txEl>
                                          </p:spTgt>
                                        </p:tgtEl>
                                      </p:cBhvr>
                                    </p:animEffect>
                                    <p:anim calcmode="lin" valueType="num">
                                      <p:cBhvr>
                                        <p:cTn id="89" dur="500" fill="hold"/>
                                        <p:tgtEl>
                                          <p:spTgt spid="46083">
                                            <p:txEl>
                                              <p:pRg st="13" end="13"/>
                                            </p:txEl>
                                          </p:spTgt>
                                        </p:tgtEl>
                                        <p:attrNameLst>
                                          <p:attrName>ppt_x</p:attrName>
                                        </p:attrNameLst>
                                      </p:cBhvr>
                                      <p:tavLst>
                                        <p:tav tm="0">
                                          <p:val>
                                            <p:strVal val="#ppt_x"/>
                                          </p:val>
                                        </p:tav>
                                        <p:tav tm="100000">
                                          <p:val>
                                            <p:strVal val="#ppt_x"/>
                                          </p:val>
                                        </p:tav>
                                      </p:tavLst>
                                    </p:anim>
                                    <p:anim calcmode="lin" valueType="num">
                                      <p:cBhvr>
                                        <p:cTn id="90" dur="500" fill="hold"/>
                                        <p:tgtEl>
                                          <p:spTgt spid="46083">
                                            <p:txEl>
                                              <p:pRg st="13" end="13"/>
                                            </p:txEl>
                                          </p:spTgt>
                                        </p:tgtEl>
                                        <p:attrNameLst>
                                          <p:attrName>ppt_y</p:attrName>
                                        </p:attrNameLst>
                                      </p:cBhvr>
                                      <p:tavLst>
                                        <p:tav tm="0">
                                          <p:val>
                                            <p:strVal val="#ppt_y+.05"/>
                                          </p:val>
                                        </p:tav>
                                        <p:tav tm="100000">
                                          <p:val>
                                            <p:strVal val="#ppt_y"/>
                                          </p:val>
                                        </p:tav>
                                      </p:tavLst>
                                    </p:anim>
                                  </p:childTnLst>
                                </p:cTn>
                              </p:par>
                              <p:par>
                                <p:cTn id="91" presetID="44" presetClass="entr" presetSubtype="0" fill="hold" grpId="0" nodeType="withEffect">
                                  <p:stCondLst>
                                    <p:cond delay="0"/>
                                  </p:stCondLst>
                                  <p:childTnLst>
                                    <p:set>
                                      <p:cBhvr>
                                        <p:cTn id="92" dur="1" fill="hold">
                                          <p:stCondLst>
                                            <p:cond delay="0"/>
                                          </p:stCondLst>
                                        </p:cTn>
                                        <p:tgtEl>
                                          <p:spTgt spid="46083">
                                            <p:txEl>
                                              <p:pRg st="14" end="14"/>
                                            </p:txEl>
                                          </p:spTgt>
                                        </p:tgtEl>
                                        <p:attrNameLst>
                                          <p:attrName>style.visibility</p:attrName>
                                        </p:attrNameLst>
                                      </p:cBhvr>
                                      <p:to>
                                        <p:strVal val="visible"/>
                                      </p:to>
                                    </p:set>
                                    <p:animEffect transition="in" filter="fade">
                                      <p:cBhvr>
                                        <p:cTn id="93" dur="500"/>
                                        <p:tgtEl>
                                          <p:spTgt spid="46083">
                                            <p:txEl>
                                              <p:pRg st="14" end="14"/>
                                            </p:txEl>
                                          </p:spTgt>
                                        </p:tgtEl>
                                      </p:cBhvr>
                                    </p:animEffect>
                                    <p:anim calcmode="lin" valueType="num">
                                      <p:cBhvr>
                                        <p:cTn id="94" dur="500" fill="hold"/>
                                        <p:tgtEl>
                                          <p:spTgt spid="46083">
                                            <p:txEl>
                                              <p:pRg st="14" end="14"/>
                                            </p:txEl>
                                          </p:spTgt>
                                        </p:tgtEl>
                                        <p:attrNameLst>
                                          <p:attrName>ppt_x</p:attrName>
                                        </p:attrNameLst>
                                      </p:cBhvr>
                                      <p:tavLst>
                                        <p:tav tm="0">
                                          <p:val>
                                            <p:strVal val="#ppt_x"/>
                                          </p:val>
                                        </p:tav>
                                        <p:tav tm="100000">
                                          <p:val>
                                            <p:strVal val="#ppt_x"/>
                                          </p:val>
                                        </p:tav>
                                      </p:tavLst>
                                    </p:anim>
                                    <p:anim calcmode="lin" valueType="num">
                                      <p:cBhvr>
                                        <p:cTn id="95" dur="500" fill="hold"/>
                                        <p:tgtEl>
                                          <p:spTgt spid="46083">
                                            <p:txEl>
                                              <p:pRg st="14" end="14"/>
                                            </p:txEl>
                                          </p:spTgt>
                                        </p:tgtEl>
                                        <p:attrNameLst>
                                          <p:attrName>ppt_y</p:attrName>
                                        </p:attrNameLst>
                                      </p:cBhvr>
                                      <p:tavLst>
                                        <p:tav tm="0">
                                          <p:val>
                                            <p:strVal val="#ppt_y+.05"/>
                                          </p:val>
                                        </p:tav>
                                        <p:tav tm="100000">
                                          <p:val>
                                            <p:strVal val="#ppt_y"/>
                                          </p:val>
                                        </p:tav>
                                      </p:tavLst>
                                    </p:anim>
                                  </p:childTnLst>
                                </p:cTn>
                              </p:par>
                              <p:par>
                                <p:cTn id="96" presetID="44" presetClass="entr" presetSubtype="0" fill="hold" grpId="0" nodeType="withEffect">
                                  <p:stCondLst>
                                    <p:cond delay="0"/>
                                  </p:stCondLst>
                                  <p:childTnLst>
                                    <p:set>
                                      <p:cBhvr>
                                        <p:cTn id="97" dur="1" fill="hold">
                                          <p:stCondLst>
                                            <p:cond delay="0"/>
                                          </p:stCondLst>
                                        </p:cTn>
                                        <p:tgtEl>
                                          <p:spTgt spid="46083">
                                            <p:txEl>
                                              <p:pRg st="15" end="15"/>
                                            </p:txEl>
                                          </p:spTgt>
                                        </p:tgtEl>
                                        <p:attrNameLst>
                                          <p:attrName>style.visibility</p:attrName>
                                        </p:attrNameLst>
                                      </p:cBhvr>
                                      <p:to>
                                        <p:strVal val="visible"/>
                                      </p:to>
                                    </p:set>
                                    <p:animEffect transition="in" filter="fade">
                                      <p:cBhvr>
                                        <p:cTn id="98" dur="500"/>
                                        <p:tgtEl>
                                          <p:spTgt spid="46083">
                                            <p:txEl>
                                              <p:pRg st="15" end="15"/>
                                            </p:txEl>
                                          </p:spTgt>
                                        </p:tgtEl>
                                      </p:cBhvr>
                                    </p:animEffect>
                                    <p:anim calcmode="lin" valueType="num">
                                      <p:cBhvr>
                                        <p:cTn id="99" dur="500" fill="hold"/>
                                        <p:tgtEl>
                                          <p:spTgt spid="46083">
                                            <p:txEl>
                                              <p:pRg st="15" end="15"/>
                                            </p:txEl>
                                          </p:spTgt>
                                        </p:tgtEl>
                                        <p:attrNameLst>
                                          <p:attrName>ppt_x</p:attrName>
                                        </p:attrNameLst>
                                      </p:cBhvr>
                                      <p:tavLst>
                                        <p:tav tm="0">
                                          <p:val>
                                            <p:strVal val="#ppt_x"/>
                                          </p:val>
                                        </p:tav>
                                        <p:tav tm="100000">
                                          <p:val>
                                            <p:strVal val="#ppt_x"/>
                                          </p:val>
                                        </p:tav>
                                      </p:tavLst>
                                    </p:anim>
                                    <p:anim calcmode="lin" valueType="num">
                                      <p:cBhvr>
                                        <p:cTn id="100" dur="500" fill="hold"/>
                                        <p:tgtEl>
                                          <p:spTgt spid="46083">
                                            <p:txEl>
                                              <p:pRg st="15" end="1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normAutofit fontScale="90000"/>
          </a:bodyPr>
          <a:lstStyle/>
          <a:p>
            <a:pPr algn="ctr"/>
            <a:r>
              <a:rPr lang="hu-HU" altLang="fr-FR" sz="4000" b="1" u="sng" dirty="0"/>
              <a:t>Alapvető jogok védelme az integrációs folyamat kibontakozása során</a:t>
            </a:r>
            <a:endParaRPr lang="en-GB" altLang="fr-FR" sz="4000" b="1" u="sng" dirty="0"/>
          </a:p>
        </p:txBody>
      </p:sp>
      <p:sp>
        <p:nvSpPr>
          <p:cNvPr id="46083" name="Rectangle 3"/>
          <p:cNvSpPr>
            <a:spLocks noGrp="1" noChangeArrowheads="1"/>
          </p:cNvSpPr>
          <p:nvPr>
            <p:ph type="body" idx="1"/>
          </p:nvPr>
        </p:nvSpPr>
        <p:spPr>
          <a:xfrm>
            <a:off x="942392" y="1219200"/>
            <a:ext cx="10431624" cy="5517502"/>
          </a:xfrm>
        </p:spPr>
        <p:txBody>
          <a:bodyPr>
            <a:normAutofit/>
          </a:bodyPr>
          <a:lstStyle/>
          <a:p>
            <a:pPr marL="0" indent="0" algn="just">
              <a:buNone/>
            </a:pPr>
            <a:r>
              <a:rPr lang="hu-HU" altLang="fr-FR" dirty="0"/>
              <a:t>Az Európai Közösséget (a mai Európai Uniót) eredetileg olyan nemzetközi közösségként hozták létre, amelynek tevékenysége elsősorban a gazdaságra irányult. </a:t>
            </a:r>
          </a:p>
          <a:p>
            <a:pPr marL="0" indent="0" algn="just">
              <a:buNone/>
            </a:pPr>
            <a:r>
              <a:rPr lang="hu-HU" altLang="fr-FR" dirty="0"/>
              <a:t>Ezért nem mutatkozott igény az alapvető jogok tiszteletben tartására vonatkozó egyértelmű szabályokra, </a:t>
            </a:r>
            <a:r>
              <a:rPr lang="hu-HU" altLang="fr-FR" u="sng" dirty="0"/>
              <a:t>amelyeket a szerződésekben sokáig meg sem említettek</a:t>
            </a:r>
            <a:r>
              <a:rPr lang="hu-HU" altLang="fr-FR" dirty="0"/>
              <a:t>. Az alapjogokra úgy tekintettek, mint amelyeket a tagállamok által aláírt, az emberi jogok és alapvető szabadságok védelméről szóló, 1950. évi európai egyezmény (EJEE) garantál.</a:t>
            </a:r>
            <a:endParaRPr lang="en-US" altLang="fr-FR" dirty="0"/>
          </a:p>
        </p:txBody>
      </p:sp>
      <p:pic>
        <p:nvPicPr>
          <p:cNvPr id="28677" name="Picture 2" descr="http://www.lgbt-ep.eu/wp-content/uploads/2013/04/Logo-CJ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037" y="4829221"/>
            <a:ext cx="1728399" cy="179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7574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6083">
                                            <p:txEl>
                                              <p:pRg st="0" end="0"/>
                                            </p:txEl>
                                          </p:spTgt>
                                        </p:tgtEl>
                                        <p:attrNameLst>
                                          <p:attrName>style.visibility</p:attrName>
                                        </p:attrNameLst>
                                      </p:cBhvr>
                                      <p:to>
                                        <p:strVal val="visible"/>
                                      </p:to>
                                    </p:set>
                                    <p:animEffect transition="in" filter="fade">
                                      <p:cBhvr>
                                        <p:cTn id="14" dur="500"/>
                                        <p:tgtEl>
                                          <p:spTgt spid="46083">
                                            <p:txEl>
                                              <p:pRg st="0" end="0"/>
                                            </p:txEl>
                                          </p:spTgt>
                                        </p:tgtEl>
                                      </p:cBhvr>
                                    </p:animEffect>
                                    <p:anim calcmode="lin" valueType="num">
                                      <p:cBhvr>
                                        <p:cTn id="15"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60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6083">
                                            <p:txEl>
                                              <p:pRg st="1" end="1"/>
                                            </p:txEl>
                                          </p:spTgt>
                                        </p:tgtEl>
                                        <p:attrNameLst>
                                          <p:attrName>style.visibility</p:attrName>
                                        </p:attrNameLst>
                                      </p:cBhvr>
                                      <p:to>
                                        <p:strVal val="visible"/>
                                      </p:to>
                                    </p:set>
                                    <p:animEffect transition="in" filter="fade">
                                      <p:cBhvr>
                                        <p:cTn id="21" dur="500"/>
                                        <p:tgtEl>
                                          <p:spTgt spid="46083">
                                            <p:txEl>
                                              <p:pRg st="1" end="1"/>
                                            </p:txEl>
                                          </p:spTgt>
                                        </p:tgtEl>
                                      </p:cBhvr>
                                    </p:animEffect>
                                    <p:anim calcmode="lin" valueType="num">
                                      <p:cBhvr>
                                        <p:cTn id="22"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608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normAutofit fontScale="90000"/>
          </a:bodyPr>
          <a:lstStyle/>
          <a:p>
            <a:pPr algn="ctr"/>
            <a:r>
              <a:rPr lang="hu-HU" altLang="fr-FR" sz="4000" b="1" u="sng" dirty="0"/>
              <a:t>Alapvető jogok védelme az integrációs folyamat kibontakozása során</a:t>
            </a:r>
            <a:endParaRPr lang="en-GB" altLang="fr-FR" sz="4000" b="1" u="sng" dirty="0"/>
          </a:p>
        </p:txBody>
      </p:sp>
      <p:sp>
        <p:nvSpPr>
          <p:cNvPr id="46083" name="Rectangle 3"/>
          <p:cNvSpPr>
            <a:spLocks noGrp="1" noChangeArrowheads="1"/>
          </p:cNvSpPr>
          <p:nvPr>
            <p:ph type="body" idx="1"/>
          </p:nvPr>
        </p:nvSpPr>
        <p:spPr>
          <a:xfrm>
            <a:off x="942392" y="1219200"/>
            <a:ext cx="10431624" cy="5517502"/>
          </a:xfrm>
        </p:spPr>
        <p:txBody>
          <a:bodyPr>
            <a:normAutofit/>
          </a:bodyPr>
          <a:lstStyle/>
          <a:p>
            <a:pPr marL="0" indent="0" algn="just">
              <a:buNone/>
            </a:pPr>
            <a:r>
              <a:rPr lang="hu-HU" altLang="fr-FR" dirty="0"/>
              <a:t>Az Európai Unió Bírósága (EUB) megerősítette a </a:t>
            </a:r>
            <a:r>
              <a:rPr lang="hu-HU" altLang="fr-FR" b="1" dirty="0"/>
              <a:t>közvetlen hatás és az európai jog elsődlegessége elvét</a:t>
            </a:r>
            <a:r>
              <a:rPr lang="hu-HU" altLang="fr-FR" dirty="0"/>
              <a:t>, ám nem volt hajlandó megvizsgálni a határozatoknak a tagállamok nemzeti és alkotmányjogával való összeegyeztethetőségét (az 1/58. sz. </a:t>
            </a:r>
            <a:r>
              <a:rPr lang="hu-HU" altLang="fr-FR" dirty="0" err="1"/>
              <a:t>Stork-ügy</a:t>
            </a:r>
            <a:r>
              <a:rPr lang="hu-HU" altLang="fr-FR" dirty="0"/>
              <a:t>; a </a:t>
            </a:r>
            <a:r>
              <a:rPr lang="hu-HU" altLang="fr-FR" dirty="0" err="1"/>
              <a:t>Ruhrkohlen-Verkaufsgesellschaft</a:t>
            </a:r>
            <a:r>
              <a:rPr lang="hu-HU" altLang="fr-FR" dirty="0"/>
              <a:t> 36., 37., 38–59. és 40–59. sz. egyesített ügyek), </a:t>
            </a:r>
            <a:r>
              <a:rPr lang="hu-HU" altLang="fr-FR" b="1" dirty="0"/>
              <a:t>bizonyos nemzeti bíróságok aggodalmukat fejezték ki az ilyen ítélkezési gyakorlatnak az alkotmányos értékek – így az alapvető jogok – védelmére gyakorolt esetleges hatásával kapcsolatban</a:t>
            </a:r>
            <a:r>
              <a:rPr lang="hu-HU" altLang="fr-FR" dirty="0"/>
              <a:t>.</a:t>
            </a:r>
            <a:endParaRPr lang="en-US" altLang="fr-FR" dirty="0"/>
          </a:p>
        </p:txBody>
      </p:sp>
      <p:pic>
        <p:nvPicPr>
          <p:cNvPr id="28677" name="Picture 2" descr="http://www.lgbt-ep.eu/wp-content/uploads/2013/04/Logo-CJ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037" y="4829221"/>
            <a:ext cx="1728399" cy="179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47552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6083">
                                            <p:txEl>
                                              <p:pRg st="0" end="0"/>
                                            </p:txEl>
                                          </p:spTgt>
                                        </p:tgtEl>
                                        <p:attrNameLst>
                                          <p:attrName>style.visibility</p:attrName>
                                        </p:attrNameLst>
                                      </p:cBhvr>
                                      <p:to>
                                        <p:strVal val="visible"/>
                                      </p:to>
                                    </p:set>
                                    <p:animEffect transition="in" filter="fade">
                                      <p:cBhvr>
                                        <p:cTn id="14" dur="500"/>
                                        <p:tgtEl>
                                          <p:spTgt spid="46083">
                                            <p:txEl>
                                              <p:pRg st="0" end="0"/>
                                            </p:txEl>
                                          </p:spTgt>
                                        </p:tgtEl>
                                      </p:cBhvr>
                                    </p:animEffect>
                                    <p:anim calcmode="lin" valueType="num">
                                      <p:cBhvr>
                                        <p:cTn id="15"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6083">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normAutofit fontScale="90000"/>
          </a:bodyPr>
          <a:lstStyle/>
          <a:p>
            <a:pPr algn="ctr"/>
            <a:r>
              <a:rPr lang="hu-HU" altLang="fr-FR" sz="4000" b="1" u="sng" dirty="0"/>
              <a:t>Alapvető jogok védelme az integrációs folyamat kibontakozása során</a:t>
            </a:r>
            <a:endParaRPr lang="en-GB" altLang="fr-FR" sz="4000" b="1" u="sng" dirty="0"/>
          </a:p>
        </p:txBody>
      </p:sp>
      <p:sp>
        <p:nvSpPr>
          <p:cNvPr id="46083" name="Rectangle 3"/>
          <p:cNvSpPr>
            <a:spLocks noGrp="1" noChangeArrowheads="1"/>
          </p:cNvSpPr>
          <p:nvPr>
            <p:ph type="body" idx="1"/>
          </p:nvPr>
        </p:nvSpPr>
        <p:spPr>
          <a:xfrm>
            <a:off x="942392" y="1219200"/>
            <a:ext cx="10431624" cy="5517502"/>
          </a:xfrm>
        </p:spPr>
        <p:txBody>
          <a:bodyPr>
            <a:normAutofit/>
          </a:bodyPr>
          <a:lstStyle/>
          <a:p>
            <a:pPr marL="0" indent="0" algn="just">
              <a:buNone/>
            </a:pPr>
            <a:r>
              <a:rPr lang="hu-HU" altLang="fr-FR" dirty="0"/>
              <a:t>Ha az európai jog még a hazai alkotmányos joggal szemben is elsőbbséget élvez, lehetségessé válna, hogy az európai jog megsértse az alapjogokat. </a:t>
            </a:r>
          </a:p>
          <a:p>
            <a:pPr marL="0" indent="0" algn="just">
              <a:buNone/>
            </a:pPr>
            <a:r>
              <a:rPr lang="hu-HU" altLang="fr-FR" b="1" dirty="0"/>
              <a:t>Ezen elméleti kockázat kezelése érdekében 1974-ben a német és az olasz alkotmánybíróság egy-egy olyan ítéletet hozott, amelyben kinyilvánították, hogy jogukban áll felülvizsgálni az európai jogszabályokat annak érdekében, hogy az alkotmányos jogoknak való megfelelésüket biztosítsák (</a:t>
            </a:r>
            <a:r>
              <a:rPr lang="hu-HU" altLang="fr-FR" b="1" dirty="0" err="1"/>
              <a:t>Solange</a:t>
            </a:r>
            <a:r>
              <a:rPr lang="hu-HU" altLang="fr-FR" b="1" dirty="0"/>
              <a:t> I; </a:t>
            </a:r>
            <a:r>
              <a:rPr lang="hu-HU" altLang="fr-FR" b="1" dirty="0" err="1"/>
              <a:t>Frontini</a:t>
            </a:r>
            <a:r>
              <a:rPr lang="hu-HU" altLang="fr-FR" b="1" dirty="0"/>
              <a:t>).</a:t>
            </a:r>
            <a:endParaRPr lang="en-US" altLang="fr-FR" b="1" dirty="0"/>
          </a:p>
        </p:txBody>
      </p:sp>
      <p:pic>
        <p:nvPicPr>
          <p:cNvPr id="28677" name="Picture 2" descr="http://www.lgbt-ep.eu/wp-content/uploads/2013/04/Logo-CJ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037" y="4829221"/>
            <a:ext cx="1728399" cy="179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6463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6083">
                                            <p:txEl>
                                              <p:pRg st="0" end="0"/>
                                            </p:txEl>
                                          </p:spTgt>
                                        </p:tgtEl>
                                        <p:attrNameLst>
                                          <p:attrName>style.visibility</p:attrName>
                                        </p:attrNameLst>
                                      </p:cBhvr>
                                      <p:to>
                                        <p:strVal val="visible"/>
                                      </p:to>
                                    </p:set>
                                    <p:animEffect transition="in" filter="fade">
                                      <p:cBhvr>
                                        <p:cTn id="14" dur="500"/>
                                        <p:tgtEl>
                                          <p:spTgt spid="46083">
                                            <p:txEl>
                                              <p:pRg st="0" end="0"/>
                                            </p:txEl>
                                          </p:spTgt>
                                        </p:tgtEl>
                                      </p:cBhvr>
                                    </p:animEffect>
                                    <p:anim calcmode="lin" valueType="num">
                                      <p:cBhvr>
                                        <p:cTn id="15"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60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6083">
                                            <p:txEl>
                                              <p:pRg st="1" end="1"/>
                                            </p:txEl>
                                          </p:spTgt>
                                        </p:tgtEl>
                                        <p:attrNameLst>
                                          <p:attrName>style.visibility</p:attrName>
                                        </p:attrNameLst>
                                      </p:cBhvr>
                                      <p:to>
                                        <p:strVal val="visible"/>
                                      </p:to>
                                    </p:set>
                                    <p:animEffect transition="in" filter="fade">
                                      <p:cBhvr>
                                        <p:cTn id="21" dur="500"/>
                                        <p:tgtEl>
                                          <p:spTgt spid="46083">
                                            <p:txEl>
                                              <p:pRg st="1" end="1"/>
                                            </p:txEl>
                                          </p:spTgt>
                                        </p:tgtEl>
                                      </p:cBhvr>
                                    </p:animEffect>
                                    <p:anim calcmode="lin" valueType="num">
                                      <p:cBhvr>
                                        <p:cTn id="22"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608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normAutofit fontScale="90000"/>
          </a:bodyPr>
          <a:lstStyle/>
          <a:p>
            <a:pPr algn="ctr"/>
            <a:r>
              <a:rPr lang="hu-HU" altLang="fr-FR" sz="4000" b="1" u="sng" dirty="0"/>
              <a:t>Alapvető jogok védelme az integrációs folyamat kibontakozása során</a:t>
            </a:r>
            <a:endParaRPr lang="en-GB" altLang="fr-FR" sz="4000" b="1" u="sng" dirty="0"/>
          </a:p>
        </p:txBody>
      </p:sp>
      <p:sp>
        <p:nvSpPr>
          <p:cNvPr id="46083" name="Rectangle 3"/>
          <p:cNvSpPr>
            <a:spLocks noGrp="1" noChangeArrowheads="1"/>
          </p:cNvSpPr>
          <p:nvPr>
            <p:ph type="body" idx="1"/>
          </p:nvPr>
        </p:nvSpPr>
        <p:spPr>
          <a:xfrm>
            <a:off x="942392" y="1219200"/>
            <a:ext cx="10431624" cy="5517502"/>
          </a:xfrm>
        </p:spPr>
        <p:txBody>
          <a:bodyPr>
            <a:normAutofit/>
          </a:bodyPr>
          <a:lstStyle/>
          <a:p>
            <a:pPr marL="0" indent="0" algn="just">
              <a:buNone/>
            </a:pPr>
            <a:r>
              <a:rPr lang="en-US" altLang="fr-FR" dirty="0" err="1"/>
              <a:t>Ez</a:t>
            </a:r>
            <a:r>
              <a:rPr lang="en-US" altLang="fr-FR" dirty="0"/>
              <a:t> </a:t>
            </a:r>
            <a:r>
              <a:rPr lang="en-US" altLang="fr-FR" dirty="0" err="1"/>
              <a:t>arra</a:t>
            </a:r>
            <a:r>
              <a:rPr lang="en-US" altLang="fr-FR" dirty="0"/>
              <a:t> </a:t>
            </a:r>
            <a:r>
              <a:rPr lang="en-US" altLang="fr-FR" dirty="0" err="1"/>
              <a:t>késztette</a:t>
            </a:r>
            <a:r>
              <a:rPr lang="en-US" altLang="fr-FR" dirty="0"/>
              <a:t> </a:t>
            </a:r>
            <a:r>
              <a:rPr lang="en-US" altLang="fr-FR" dirty="0" err="1"/>
              <a:t>az</a:t>
            </a:r>
            <a:r>
              <a:rPr lang="en-US" altLang="fr-FR" dirty="0"/>
              <a:t> EUB-t, </a:t>
            </a:r>
            <a:r>
              <a:rPr lang="en-US" altLang="fr-FR" dirty="0" err="1"/>
              <a:t>hogy</a:t>
            </a:r>
            <a:r>
              <a:rPr lang="en-US" altLang="fr-FR" dirty="0"/>
              <a:t> </a:t>
            </a:r>
            <a:r>
              <a:rPr lang="en-US" altLang="fr-FR" dirty="0" err="1"/>
              <a:t>ítélkezési</a:t>
            </a:r>
            <a:r>
              <a:rPr lang="en-US" altLang="fr-FR" dirty="0"/>
              <a:t> </a:t>
            </a:r>
            <a:r>
              <a:rPr lang="en-US" altLang="fr-FR" dirty="0" err="1"/>
              <a:t>gyakorlatán</a:t>
            </a:r>
            <a:r>
              <a:rPr lang="en-US" altLang="fr-FR" dirty="0"/>
              <a:t> </a:t>
            </a:r>
            <a:r>
              <a:rPr lang="en-US" altLang="fr-FR" dirty="0" err="1"/>
              <a:t>keresztül</a:t>
            </a:r>
            <a:r>
              <a:rPr lang="en-US" altLang="fr-FR" dirty="0"/>
              <a:t> </a:t>
            </a:r>
            <a:r>
              <a:rPr lang="en-US" altLang="fr-FR" dirty="0" err="1"/>
              <a:t>megerősítse</a:t>
            </a:r>
            <a:r>
              <a:rPr lang="en-US" altLang="fr-FR" dirty="0"/>
              <a:t> </a:t>
            </a:r>
            <a:r>
              <a:rPr lang="en-US" altLang="fr-FR" dirty="0" err="1"/>
              <a:t>az</a:t>
            </a:r>
            <a:r>
              <a:rPr lang="en-US" altLang="fr-FR" dirty="0"/>
              <a:t> </a:t>
            </a:r>
            <a:r>
              <a:rPr lang="en-US" altLang="fr-FR" dirty="0" err="1"/>
              <a:t>alapvető</a:t>
            </a:r>
            <a:r>
              <a:rPr lang="en-US" altLang="fr-FR" dirty="0"/>
              <a:t> </a:t>
            </a:r>
            <a:r>
              <a:rPr lang="en-US" altLang="fr-FR" dirty="0" err="1"/>
              <a:t>jogok</a:t>
            </a:r>
            <a:r>
              <a:rPr lang="en-US" altLang="fr-FR" dirty="0"/>
              <a:t> </a:t>
            </a:r>
            <a:r>
              <a:rPr lang="en-US" altLang="fr-FR" dirty="0" err="1"/>
              <a:t>tiszteletben</a:t>
            </a:r>
            <a:r>
              <a:rPr lang="en-US" altLang="fr-FR" dirty="0"/>
              <a:t> </a:t>
            </a:r>
            <a:r>
              <a:rPr lang="en-US" altLang="fr-FR" dirty="0" err="1"/>
              <a:t>tartásának</a:t>
            </a:r>
            <a:r>
              <a:rPr lang="en-US" altLang="fr-FR" dirty="0"/>
              <a:t> </a:t>
            </a:r>
            <a:r>
              <a:rPr lang="en-US" altLang="fr-FR" dirty="0" err="1"/>
              <a:t>elvét</a:t>
            </a:r>
            <a:r>
              <a:rPr lang="hu-HU" altLang="fr-FR" dirty="0"/>
              <a:t>.</a:t>
            </a:r>
            <a:r>
              <a:rPr lang="en-US" altLang="fr-FR" dirty="0"/>
              <a:t> </a:t>
            </a:r>
            <a:endParaRPr lang="hu-HU" altLang="fr-FR" dirty="0"/>
          </a:p>
          <a:p>
            <a:pPr marL="0" indent="0" algn="just">
              <a:buNone/>
            </a:pPr>
            <a:r>
              <a:rPr lang="hu-HU" altLang="fr-FR" b="1" dirty="0"/>
              <a:t>Az </a:t>
            </a:r>
            <a:r>
              <a:rPr lang="hu-HU" altLang="fr-FR" b="1" dirty="0" err="1"/>
              <a:t>EuB</a:t>
            </a:r>
            <a:r>
              <a:rPr lang="hu-HU" altLang="fr-FR" b="1" dirty="0"/>
              <a:t> k</a:t>
            </a:r>
            <a:r>
              <a:rPr lang="en-US" altLang="fr-FR" b="1" dirty="0" err="1"/>
              <a:t>ijelentette</a:t>
            </a:r>
            <a:r>
              <a:rPr lang="en-US" altLang="fr-FR" b="1" dirty="0"/>
              <a:t>, </a:t>
            </a:r>
            <a:r>
              <a:rPr lang="en-US" altLang="fr-FR" b="1" dirty="0" err="1"/>
              <a:t>hogy</a:t>
            </a:r>
            <a:r>
              <a:rPr lang="en-US" altLang="fr-FR" b="1" dirty="0"/>
              <a:t> </a:t>
            </a:r>
            <a:r>
              <a:rPr lang="en-US" altLang="fr-FR" b="1" dirty="0" err="1"/>
              <a:t>az</a:t>
            </a:r>
            <a:r>
              <a:rPr lang="en-US" altLang="fr-FR" b="1" dirty="0"/>
              <a:t> </a:t>
            </a:r>
            <a:r>
              <a:rPr lang="en-US" altLang="fr-FR" b="1" dirty="0" err="1"/>
              <a:t>alapvető</a:t>
            </a:r>
            <a:r>
              <a:rPr lang="en-US" altLang="fr-FR" b="1" dirty="0"/>
              <a:t> </a:t>
            </a:r>
            <a:r>
              <a:rPr lang="en-US" altLang="fr-FR" b="1" dirty="0" err="1"/>
              <a:t>jogok</a:t>
            </a:r>
            <a:r>
              <a:rPr lang="en-US" altLang="fr-FR" b="1" dirty="0"/>
              <a:t> a </a:t>
            </a:r>
            <a:r>
              <a:rPr lang="en-US" altLang="fr-FR" b="1" dirty="0" err="1"/>
              <a:t>Bíróság</a:t>
            </a:r>
            <a:r>
              <a:rPr lang="en-US" altLang="fr-FR" b="1" dirty="0"/>
              <a:t> </a:t>
            </a:r>
            <a:r>
              <a:rPr lang="en-US" altLang="fr-FR" b="1" dirty="0" err="1"/>
              <a:t>által</a:t>
            </a:r>
            <a:r>
              <a:rPr lang="en-US" altLang="fr-FR" b="1" dirty="0"/>
              <a:t> </a:t>
            </a:r>
            <a:r>
              <a:rPr lang="en-US" altLang="fr-FR" b="1" dirty="0" err="1"/>
              <a:t>védett</a:t>
            </a:r>
            <a:r>
              <a:rPr lang="en-US" altLang="fr-FR" b="1" dirty="0"/>
              <a:t> </a:t>
            </a:r>
            <a:r>
              <a:rPr lang="en-US" altLang="fr-FR" b="1" dirty="0" err="1"/>
              <a:t>közösségi</a:t>
            </a:r>
            <a:r>
              <a:rPr lang="en-US" altLang="fr-FR" b="1" dirty="0"/>
              <a:t> jog </a:t>
            </a:r>
            <a:r>
              <a:rPr lang="en-US" altLang="fr-FR" b="1" dirty="0" err="1"/>
              <a:t>általános</a:t>
            </a:r>
            <a:r>
              <a:rPr lang="en-US" altLang="fr-FR" b="1" dirty="0"/>
              <a:t> </a:t>
            </a:r>
            <a:r>
              <a:rPr lang="en-US" altLang="fr-FR" b="1" dirty="0" err="1"/>
              <a:t>elvei</a:t>
            </a:r>
            <a:r>
              <a:rPr lang="en-US" altLang="fr-FR" b="1" dirty="0"/>
              <a:t> </a:t>
            </a:r>
            <a:r>
              <a:rPr lang="en-US" altLang="fr-FR" b="1" dirty="0" err="1"/>
              <a:t>közé</a:t>
            </a:r>
            <a:r>
              <a:rPr lang="en-US" altLang="fr-FR" b="1" dirty="0"/>
              <a:t> </a:t>
            </a:r>
            <a:r>
              <a:rPr lang="en-US" altLang="fr-FR" b="1" dirty="0" err="1"/>
              <a:t>tartoznak</a:t>
            </a:r>
            <a:r>
              <a:rPr lang="en-US" altLang="fr-FR" b="1" dirty="0"/>
              <a:t> (29–69. </a:t>
            </a:r>
            <a:r>
              <a:rPr lang="en-US" altLang="fr-FR" b="1" dirty="0" err="1"/>
              <a:t>sz</a:t>
            </a:r>
            <a:r>
              <a:rPr lang="en-US" altLang="fr-FR" b="1" dirty="0"/>
              <a:t>. </a:t>
            </a:r>
            <a:r>
              <a:rPr lang="en-US" altLang="fr-FR" b="1" dirty="0" err="1"/>
              <a:t>Stauder-ügy</a:t>
            </a:r>
            <a:r>
              <a:rPr lang="en-US" altLang="fr-FR" b="1" dirty="0"/>
              <a:t>). </a:t>
            </a:r>
            <a:r>
              <a:rPr lang="en-US" altLang="fr-FR" b="1" dirty="0" err="1"/>
              <a:t>Ezek</a:t>
            </a:r>
            <a:r>
              <a:rPr lang="en-US" altLang="fr-FR" b="1" dirty="0"/>
              <a:t> a </a:t>
            </a:r>
            <a:r>
              <a:rPr lang="en-US" altLang="fr-FR" b="1" dirty="0" err="1"/>
              <a:t>tagállamok</a:t>
            </a:r>
            <a:r>
              <a:rPr lang="en-US" altLang="fr-FR" b="1" dirty="0"/>
              <a:t> </a:t>
            </a:r>
            <a:r>
              <a:rPr lang="en-US" altLang="fr-FR" b="1" dirty="0" err="1"/>
              <a:t>közös</a:t>
            </a:r>
            <a:r>
              <a:rPr lang="en-US" altLang="fr-FR" b="1" dirty="0"/>
              <a:t> </a:t>
            </a:r>
            <a:r>
              <a:rPr lang="en-US" altLang="fr-FR" b="1" dirty="0" err="1"/>
              <a:t>alkotmányos</a:t>
            </a:r>
            <a:r>
              <a:rPr lang="en-US" altLang="fr-FR" b="1" dirty="0"/>
              <a:t> </a:t>
            </a:r>
            <a:r>
              <a:rPr lang="en-US" altLang="fr-FR" b="1" dirty="0" err="1"/>
              <a:t>hagyományaiból</a:t>
            </a:r>
            <a:r>
              <a:rPr lang="en-US" altLang="fr-FR" b="1" dirty="0"/>
              <a:t> (11–70. </a:t>
            </a:r>
            <a:r>
              <a:rPr lang="en-US" altLang="fr-FR" b="1" dirty="0" err="1"/>
              <a:t>sz</a:t>
            </a:r>
            <a:r>
              <a:rPr lang="en-US" altLang="fr-FR" b="1" dirty="0"/>
              <a:t>. </a:t>
            </a:r>
            <a:r>
              <a:rPr lang="en-US" altLang="fr-FR" b="1" dirty="0" err="1"/>
              <a:t>Internationale</a:t>
            </a:r>
            <a:r>
              <a:rPr lang="en-US" altLang="fr-FR" b="1" dirty="0"/>
              <a:t> </a:t>
            </a:r>
            <a:r>
              <a:rPr lang="en-US" altLang="fr-FR" b="1" dirty="0" err="1"/>
              <a:t>Handelsgesellschaft-ügy</a:t>
            </a:r>
            <a:r>
              <a:rPr lang="en-US" altLang="fr-FR" b="1" dirty="0"/>
              <a:t>) </a:t>
            </a:r>
            <a:r>
              <a:rPr lang="en-US" altLang="fr-FR" b="1" dirty="0" err="1"/>
              <a:t>és</a:t>
            </a:r>
            <a:r>
              <a:rPr lang="en-US" altLang="fr-FR" b="1" dirty="0"/>
              <a:t> </a:t>
            </a:r>
            <a:r>
              <a:rPr lang="en-US" altLang="fr-FR" b="1" dirty="0" err="1"/>
              <a:t>az</a:t>
            </a:r>
            <a:r>
              <a:rPr lang="en-US" altLang="fr-FR" b="1" dirty="0"/>
              <a:t> </a:t>
            </a:r>
            <a:r>
              <a:rPr lang="en-US" altLang="fr-FR" b="1" dirty="0" err="1"/>
              <a:t>emberi</a:t>
            </a:r>
            <a:r>
              <a:rPr lang="en-US" altLang="fr-FR" b="1" dirty="0"/>
              <a:t> </a:t>
            </a:r>
            <a:r>
              <a:rPr lang="en-US" altLang="fr-FR" b="1" dirty="0" err="1"/>
              <a:t>jogok</a:t>
            </a:r>
            <a:r>
              <a:rPr lang="en-US" altLang="fr-FR" b="1" dirty="0"/>
              <a:t> </a:t>
            </a:r>
            <a:r>
              <a:rPr lang="en-US" altLang="fr-FR" b="1" dirty="0" err="1"/>
              <a:t>védelmére</a:t>
            </a:r>
            <a:r>
              <a:rPr lang="en-US" altLang="fr-FR" b="1" dirty="0"/>
              <a:t> </a:t>
            </a:r>
            <a:r>
              <a:rPr lang="en-US" altLang="fr-FR" b="1" dirty="0" err="1"/>
              <a:t>vonatkozó</a:t>
            </a:r>
            <a:r>
              <a:rPr lang="en-US" altLang="fr-FR" b="1" dirty="0"/>
              <a:t> </a:t>
            </a:r>
            <a:r>
              <a:rPr lang="en-US" altLang="fr-FR" b="1" dirty="0" err="1"/>
              <a:t>és</a:t>
            </a:r>
            <a:r>
              <a:rPr lang="en-US" altLang="fr-FR" b="1" dirty="0"/>
              <a:t> a </a:t>
            </a:r>
            <a:r>
              <a:rPr lang="en-US" altLang="fr-FR" b="1" dirty="0" err="1"/>
              <a:t>tagállamok</a:t>
            </a:r>
            <a:r>
              <a:rPr lang="en-US" altLang="fr-FR" b="1" dirty="0"/>
              <a:t> </a:t>
            </a:r>
            <a:r>
              <a:rPr lang="en-US" altLang="fr-FR" b="1" dirty="0" err="1"/>
              <a:t>által</a:t>
            </a:r>
            <a:r>
              <a:rPr lang="en-US" altLang="fr-FR" b="1" dirty="0"/>
              <a:t> </a:t>
            </a:r>
            <a:r>
              <a:rPr lang="en-US" altLang="fr-FR" b="1" dirty="0" err="1"/>
              <a:t>aláírt</a:t>
            </a:r>
            <a:r>
              <a:rPr lang="en-US" altLang="fr-FR" b="1" dirty="0"/>
              <a:t> </a:t>
            </a:r>
            <a:r>
              <a:rPr lang="en-US" altLang="fr-FR" b="1" dirty="0" err="1"/>
              <a:t>nemzetközi</a:t>
            </a:r>
            <a:r>
              <a:rPr lang="en-US" altLang="fr-FR" b="1" dirty="0"/>
              <a:t> </a:t>
            </a:r>
            <a:r>
              <a:rPr lang="en-US" altLang="fr-FR" b="1" dirty="0" err="1"/>
              <a:t>szerződésekből</a:t>
            </a:r>
            <a:r>
              <a:rPr lang="en-US" altLang="fr-FR" b="1" dirty="0"/>
              <a:t> (4–73. </a:t>
            </a:r>
            <a:r>
              <a:rPr lang="en-US" altLang="fr-FR" b="1" dirty="0" err="1"/>
              <a:t>sz</a:t>
            </a:r>
            <a:r>
              <a:rPr lang="en-US" altLang="fr-FR" b="1" dirty="0"/>
              <a:t>. </a:t>
            </a:r>
            <a:r>
              <a:rPr lang="en-US" altLang="fr-FR" b="1" dirty="0" err="1"/>
              <a:t>Nold-ügy</a:t>
            </a:r>
            <a:r>
              <a:rPr lang="en-US" altLang="fr-FR" b="1" dirty="0"/>
              <a:t>) – </a:t>
            </a:r>
            <a:r>
              <a:rPr lang="en-US" altLang="fr-FR" b="1" dirty="0" err="1"/>
              <a:t>az</a:t>
            </a:r>
            <a:r>
              <a:rPr lang="en-US" altLang="fr-FR" b="1" dirty="0"/>
              <a:t> </a:t>
            </a:r>
            <a:r>
              <a:rPr lang="en-US" altLang="fr-FR" b="1" dirty="0" err="1"/>
              <a:t>egyik</a:t>
            </a:r>
            <a:r>
              <a:rPr lang="en-US" altLang="fr-FR" b="1" dirty="0"/>
              <a:t> </a:t>
            </a:r>
            <a:r>
              <a:rPr lang="en-US" altLang="fr-FR" b="1" dirty="0" err="1"/>
              <a:t>ilyen</a:t>
            </a:r>
            <a:r>
              <a:rPr lang="en-US" altLang="fr-FR" b="1" dirty="0"/>
              <a:t> </a:t>
            </a:r>
            <a:r>
              <a:rPr lang="en-US" altLang="fr-FR" b="1" dirty="0" err="1"/>
              <a:t>az</a:t>
            </a:r>
            <a:r>
              <a:rPr lang="en-US" altLang="fr-FR" b="1" dirty="0"/>
              <a:t> EJEE – (36–75. </a:t>
            </a:r>
            <a:r>
              <a:rPr lang="en-US" altLang="fr-FR" b="1" dirty="0" err="1"/>
              <a:t>sz</a:t>
            </a:r>
            <a:r>
              <a:rPr lang="en-US" altLang="fr-FR" b="1" dirty="0"/>
              <a:t>. </a:t>
            </a:r>
            <a:r>
              <a:rPr lang="en-US" altLang="fr-FR" b="1" dirty="0" err="1"/>
              <a:t>Rutili-ügy</a:t>
            </a:r>
            <a:r>
              <a:rPr lang="en-US" altLang="fr-FR" b="1" dirty="0"/>
              <a:t>) </a:t>
            </a:r>
            <a:r>
              <a:rPr lang="en-US" altLang="fr-FR" b="1" dirty="0" err="1"/>
              <a:t>erednek</a:t>
            </a:r>
            <a:r>
              <a:rPr lang="en-US" altLang="fr-FR" b="1" dirty="0"/>
              <a:t>.</a:t>
            </a:r>
          </a:p>
        </p:txBody>
      </p:sp>
      <p:pic>
        <p:nvPicPr>
          <p:cNvPr id="28677" name="Picture 2" descr="http://www.lgbt-ep.eu/wp-content/uploads/2013/04/Logo-CJ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037" y="4829221"/>
            <a:ext cx="1728399" cy="179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72672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6083">
                                            <p:txEl>
                                              <p:pRg st="0" end="0"/>
                                            </p:txEl>
                                          </p:spTgt>
                                        </p:tgtEl>
                                        <p:attrNameLst>
                                          <p:attrName>style.visibility</p:attrName>
                                        </p:attrNameLst>
                                      </p:cBhvr>
                                      <p:to>
                                        <p:strVal val="visible"/>
                                      </p:to>
                                    </p:set>
                                    <p:animEffect transition="in" filter="fade">
                                      <p:cBhvr>
                                        <p:cTn id="14" dur="500"/>
                                        <p:tgtEl>
                                          <p:spTgt spid="46083">
                                            <p:txEl>
                                              <p:pRg st="0" end="0"/>
                                            </p:txEl>
                                          </p:spTgt>
                                        </p:tgtEl>
                                      </p:cBhvr>
                                    </p:animEffect>
                                    <p:anim calcmode="lin" valueType="num">
                                      <p:cBhvr>
                                        <p:cTn id="15"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60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6083">
                                            <p:txEl>
                                              <p:pRg st="1" end="1"/>
                                            </p:txEl>
                                          </p:spTgt>
                                        </p:tgtEl>
                                        <p:attrNameLst>
                                          <p:attrName>style.visibility</p:attrName>
                                        </p:attrNameLst>
                                      </p:cBhvr>
                                      <p:to>
                                        <p:strVal val="visible"/>
                                      </p:to>
                                    </p:set>
                                    <p:animEffect transition="in" filter="fade">
                                      <p:cBhvr>
                                        <p:cTn id="21" dur="500"/>
                                        <p:tgtEl>
                                          <p:spTgt spid="46083">
                                            <p:txEl>
                                              <p:pRg st="1" end="1"/>
                                            </p:txEl>
                                          </p:spTgt>
                                        </p:tgtEl>
                                      </p:cBhvr>
                                    </p:animEffect>
                                    <p:anim calcmode="lin" valueType="num">
                                      <p:cBhvr>
                                        <p:cTn id="22"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608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normAutofit/>
          </a:bodyPr>
          <a:lstStyle/>
          <a:p>
            <a:pPr algn="ctr"/>
            <a:r>
              <a:rPr lang="hu-HU" altLang="fr-FR" sz="4000" b="1" u="sng" dirty="0"/>
              <a:t>Alapvető jogok a Szerződésekben</a:t>
            </a:r>
            <a:endParaRPr lang="en-GB" altLang="fr-FR" sz="4000" b="1" u="sng" dirty="0"/>
          </a:p>
        </p:txBody>
      </p:sp>
      <p:sp>
        <p:nvSpPr>
          <p:cNvPr id="46083" name="Rectangle 3"/>
          <p:cNvSpPr>
            <a:spLocks noGrp="1" noChangeArrowheads="1"/>
          </p:cNvSpPr>
          <p:nvPr>
            <p:ph type="body" idx="1"/>
          </p:nvPr>
        </p:nvSpPr>
        <p:spPr>
          <a:xfrm>
            <a:off x="942392" y="1219200"/>
            <a:ext cx="10431624" cy="5517502"/>
          </a:xfrm>
        </p:spPr>
        <p:txBody>
          <a:bodyPr>
            <a:normAutofit lnSpcReduction="10000"/>
          </a:bodyPr>
          <a:lstStyle/>
          <a:p>
            <a:pPr marL="0" indent="0" algn="just">
              <a:buNone/>
            </a:pPr>
            <a:r>
              <a:rPr lang="hu-HU" altLang="fr-FR" dirty="0"/>
              <a:t>Azzal, hogy EU hatáskörei az alapvető jogokra – például a bel- és igazságügyre, majd később a szabadságon, a biztonságon és a jog érvényesülésén alapuló teljes körű térségre – közvetlen hatást gyakorló politikákra fokozatosan kiterjedtek, a szerződéseket úgy módosították, hogy az EU szorosan kötődjön az alapvető jogok védelméhez. </a:t>
            </a:r>
          </a:p>
          <a:p>
            <a:pPr marL="0" indent="0" algn="just">
              <a:buNone/>
            </a:pPr>
            <a:r>
              <a:rPr lang="hu-HU" altLang="fr-FR" dirty="0"/>
              <a:t>A </a:t>
            </a:r>
            <a:r>
              <a:rPr lang="hu-HU" altLang="fr-FR" b="1" dirty="0"/>
              <a:t>Maastrichti Szerződés </a:t>
            </a:r>
            <a:r>
              <a:rPr lang="hu-HU" altLang="fr-FR" dirty="0"/>
              <a:t>az uniós jog általános elveiként hivatkozik az </a:t>
            </a:r>
            <a:r>
              <a:rPr lang="hu-HU" altLang="fr-FR" dirty="0" err="1"/>
              <a:t>EJEE-re</a:t>
            </a:r>
            <a:r>
              <a:rPr lang="hu-HU" altLang="fr-FR" dirty="0"/>
              <a:t> és a tagállamok közös alkotmányos hagyományaira, míg az </a:t>
            </a:r>
            <a:r>
              <a:rPr lang="hu-HU" altLang="fr-FR" b="1" dirty="0"/>
              <a:t>Amszterdami Szerződés </a:t>
            </a:r>
            <a:r>
              <a:rPr lang="hu-HU" altLang="fr-FR" dirty="0"/>
              <a:t>megerősítette azokat az európai „elveket”, amelyeken az EU alapul (a </a:t>
            </a:r>
            <a:r>
              <a:rPr lang="hu-HU" altLang="fr-FR" b="1" dirty="0"/>
              <a:t>Lisszaboni Szerződésben már </a:t>
            </a:r>
            <a:r>
              <a:rPr lang="hu-HU" altLang="fr-FR" dirty="0"/>
              <a:t>az EUSZ 2. cikkében felsorolt „értékek”), és eljárást hozott létre a szerződésekben foglalt jogok felfüggesztésére azokban az esetekben, amikor valamely tagállam az alapvető jogokat súlyosan és tartósan megsérti. </a:t>
            </a:r>
          </a:p>
          <a:p>
            <a:pPr marL="0" indent="0" algn="just">
              <a:buNone/>
            </a:pPr>
            <a:r>
              <a:rPr lang="hu-HU" altLang="fr-FR" dirty="0"/>
              <a:t>Az </a:t>
            </a:r>
            <a:r>
              <a:rPr lang="hu-HU" altLang="fr-FR" b="1" dirty="0"/>
              <a:t>Alapjogi Charta </a:t>
            </a:r>
            <a:r>
              <a:rPr lang="hu-HU" altLang="fr-FR" dirty="0"/>
              <a:t>kidolgozása és a Lisszaboni Szerződéssel történt együttes hatálybalépése az alapvető jogok Unión belüli védelmének biztosítását célzó kodifikációs folyamat legújabb fejleményei.</a:t>
            </a:r>
            <a:endParaRPr lang="en-US" altLang="fr-FR" dirty="0"/>
          </a:p>
        </p:txBody>
      </p:sp>
    </p:spTree>
    <p:extLst>
      <p:ext uri="{BB962C8B-B14F-4D97-AF65-F5344CB8AC3E}">
        <p14:creationId xmlns:p14="http://schemas.microsoft.com/office/powerpoint/2010/main" val="73727889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6083">
                                            <p:txEl>
                                              <p:pRg st="0" end="0"/>
                                            </p:txEl>
                                          </p:spTgt>
                                        </p:tgtEl>
                                        <p:attrNameLst>
                                          <p:attrName>style.visibility</p:attrName>
                                        </p:attrNameLst>
                                      </p:cBhvr>
                                      <p:to>
                                        <p:strVal val="visible"/>
                                      </p:to>
                                    </p:set>
                                    <p:animEffect transition="in" filter="fade">
                                      <p:cBhvr>
                                        <p:cTn id="14" dur="500"/>
                                        <p:tgtEl>
                                          <p:spTgt spid="46083">
                                            <p:txEl>
                                              <p:pRg st="0" end="0"/>
                                            </p:txEl>
                                          </p:spTgt>
                                        </p:tgtEl>
                                      </p:cBhvr>
                                    </p:animEffect>
                                    <p:anim calcmode="lin" valueType="num">
                                      <p:cBhvr>
                                        <p:cTn id="15"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60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6083">
                                            <p:txEl>
                                              <p:pRg st="1" end="1"/>
                                            </p:txEl>
                                          </p:spTgt>
                                        </p:tgtEl>
                                        <p:attrNameLst>
                                          <p:attrName>style.visibility</p:attrName>
                                        </p:attrNameLst>
                                      </p:cBhvr>
                                      <p:to>
                                        <p:strVal val="visible"/>
                                      </p:to>
                                    </p:set>
                                    <p:animEffect transition="in" filter="fade">
                                      <p:cBhvr>
                                        <p:cTn id="21" dur="500"/>
                                        <p:tgtEl>
                                          <p:spTgt spid="46083">
                                            <p:txEl>
                                              <p:pRg st="1" end="1"/>
                                            </p:txEl>
                                          </p:spTgt>
                                        </p:tgtEl>
                                      </p:cBhvr>
                                    </p:animEffect>
                                    <p:anim calcmode="lin" valueType="num">
                                      <p:cBhvr>
                                        <p:cTn id="22"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608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6083">
                                            <p:txEl>
                                              <p:pRg st="2" end="2"/>
                                            </p:txEl>
                                          </p:spTgt>
                                        </p:tgtEl>
                                        <p:attrNameLst>
                                          <p:attrName>style.visibility</p:attrName>
                                        </p:attrNameLst>
                                      </p:cBhvr>
                                      <p:to>
                                        <p:strVal val="visible"/>
                                      </p:to>
                                    </p:set>
                                    <p:animEffect transition="in" filter="fade">
                                      <p:cBhvr>
                                        <p:cTn id="28" dur="500"/>
                                        <p:tgtEl>
                                          <p:spTgt spid="46083">
                                            <p:txEl>
                                              <p:pRg st="2" end="2"/>
                                            </p:txEl>
                                          </p:spTgt>
                                        </p:tgtEl>
                                      </p:cBhvr>
                                    </p:animEffect>
                                    <p:anim calcmode="lin" valueType="num">
                                      <p:cBhvr>
                                        <p:cTn id="2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4608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normAutofit/>
          </a:bodyPr>
          <a:lstStyle/>
          <a:p>
            <a:pPr algn="ctr"/>
            <a:r>
              <a:rPr lang="hu-HU" altLang="fr-FR" sz="4000" b="1" u="sng" dirty="0"/>
              <a:t>Alapvető jogok a Szerződésekben</a:t>
            </a:r>
            <a:endParaRPr lang="en-GB" altLang="fr-FR" sz="4000" b="1" u="sng" dirty="0"/>
          </a:p>
        </p:txBody>
      </p:sp>
      <p:sp>
        <p:nvSpPr>
          <p:cNvPr id="46083" name="Rectangle 3"/>
          <p:cNvSpPr>
            <a:spLocks noGrp="1" noChangeArrowheads="1"/>
          </p:cNvSpPr>
          <p:nvPr>
            <p:ph type="body" idx="1"/>
          </p:nvPr>
        </p:nvSpPr>
        <p:spPr>
          <a:xfrm>
            <a:off x="942392" y="1219200"/>
            <a:ext cx="10431624" cy="5517502"/>
          </a:xfrm>
        </p:spPr>
        <p:txBody>
          <a:bodyPr>
            <a:normAutofit fontScale="92500" lnSpcReduction="10000"/>
          </a:bodyPr>
          <a:lstStyle/>
          <a:p>
            <a:pPr marL="0" indent="0" algn="just">
              <a:buNone/>
            </a:pPr>
            <a:r>
              <a:rPr lang="hu-HU" altLang="fr-FR" b="1" dirty="0"/>
              <a:t>A</a:t>
            </a:r>
            <a:r>
              <a:rPr lang="en-US" altLang="fr-FR" b="1" dirty="0"/>
              <a:t>z EU </a:t>
            </a:r>
            <a:r>
              <a:rPr lang="en-US" altLang="fr-FR" b="1" dirty="0" err="1"/>
              <a:t>csatlakozása</a:t>
            </a:r>
            <a:r>
              <a:rPr lang="en-US" altLang="fr-FR" b="1" dirty="0"/>
              <a:t> </a:t>
            </a:r>
            <a:r>
              <a:rPr lang="en-US" altLang="fr-FR" b="1" dirty="0" err="1"/>
              <a:t>az</a:t>
            </a:r>
            <a:r>
              <a:rPr lang="en-US" altLang="fr-FR" b="1" dirty="0"/>
              <a:t> </a:t>
            </a:r>
            <a:r>
              <a:rPr lang="en-US" altLang="fr-FR" b="1" dirty="0" err="1"/>
              <a:t>emberi</a:t>
            </a:r>
            <a:r>
              <a:rPr lang="en-US" altLang="fr-FR" b="1" dirty="0"/>
              <a:t> </a:t>
            </a:r>
            <a:r>
              <a:rPr lang="en-US" altLang="fr-FR" b="1" dirty="0" err="1"/>
              <a:t>jogok</a:t>
            </a:r>
            <a:r>
              <a:rPr lang="en-US" altLang="fr-FR" b="1" dirty="0"/>
              <a:t> </a:t>
            </a:r>
            <a:r>
              <a:rPr lang="en-US" altLang="fr-FR" b="1" dirty="0" err="1"/>
              <a:t>és</a:t>
            </a:r>
            <a:r>
              <a:rPr lang="en-US" altLang="fr-FR" b="1" dirty="0"/>
              <a:t> </a:t>
            </a:r>
            <a:r>
              <a:rPr lang="en-US" altLang="fr-FR" b="1" dirty="0" err="1"/>
              <a:t>alapvető</a:t>
            </a:r>
            <a:r>
              <a:rPr lang="en-US" altLang="fr-FR" b="1" dirty="0"/>
              <a:t> </a:t>
            </a:r>
            <a:r>
              <a:rPr lang="en-US" altLang="fr-FR" b="1" dirty="0" err="1"/>
              <a:t>szabadságok</a:t>
            </a:r>
            <a:r>
              <a:rPr lang="en-US" altLang="fr-FR" b="1" dirty="0"/>
              <a:t> </a:t>
            </a:r>
            <a:r>
              <a:rPr lang="en-US" altLang="fr-FR" b="1" dirty="0" err="1"/>
              <a:t>védelméről</a:t>
            </a:r>
            <a:r>
              <a:rPr lang="en-US" altLang="fr-FR" b="1" dirty="0"/>
              <a:t> </a:t>
            </a:r>
            <a:r>
              <a:rPr lang="en-US" altLang="fr-FR" b="1" dirty="0" err="1"/>
              <a:t>szóló</a:t>
            </a:r>
            <a:r>
              <a:rPr lang="en-US" altLang="fr-FR" b="1" dirty="0"/>
              <a:t> </a:t>
            </a:r>
            <a:r>
              <a:rPr lang="en-US" altLang="fr-FR" b="1" dirty="0" err="1"/>
              <a:t>európai</a:t>
            </a:r>
            <a:r>
              <a:rPr lang="en-US" altLang="fr-FR" b="1" dirty="0"/>
              <a:t> </a:t>
            </a:r>
            <a:r>
              <a:rPr lang="en-US" altLang="fr-FR" b="1" dirty="0" err="1"/>
              <a:t>egyezményhez</a:t>
            </a:r>
            <a:r>
              <a:rPr lang="en-US" altLang="fr-FR" b="1" dirty="0"/>
              <a:t> (EJEE)</a:t>
            </a:r>
            <a:endParaRPr lang="hu-HU" altLang="fr-FR" b="1" dirty="0"/>
          </a:p>
          <a:p>
            <a:pPr marL="0" indent="0" algn="just">
              <a:buNone/>
            </a:pPr>
            <a:r>
              <a:rPr lang="hu-HU" altLang="fr-FR" b="1" dirty="0"/>
              <a:t>               - Újabb konfliktus két elismert bíróság között – </a:t>
            </a:r>
          </a:p>
          <a:p>
            <a:pPr marL="0" indent="0" algn="just">
              <a:buNone/>
            </a:pPr>
            <a:endParaRPr lang="hu-HU" altLang="fr-FR" b="1" dirty="0"/>
          </a:p>
          <a:p>
            <a:pPr marL="0" indent="0" algn="just">
              <a:buNone/>
            </a:pPr>
            <a:r>
              <a:rPr lang="hu-HU" altLang="fr-FR" dirty="0"/>
              <a:t>Mivel az EJEE az alapvető jogok európai védelmének legfőbb eszköze, amelyhez minden tagállam csatlakozott, az EK csatlakozása az </a:t>
            </a:r>
            <a:r>
              <a:rPr lang="hu-HU" altLang="fr-FR" dirty="0" err="1"/>
              <a:t>EJEE-hez</a:t>
            </a:r>
            <a:r>
              <a:rPr lang="hu-HU" altLang="fr-FR" dirty="0"/>
              <a:t> logikus megoldásnak tűnt arra, hogy az EK-t az alapvető jogokkal kapcsolatos kötelezettségeivel összekapcsolja. Az Európai Bizottság ismételten (1979-ben, 1990-ben és 1993-ban) javasolta, hogy az EK csatlakozzon az </a:t>
            </a:r>
            <a:r>
              <a:rPr lang="hu-HU" altLang="fr-FR" dirty="0" err="1"/>
              <a:t>EJEE-hez</a:t>
            </a:r>
            <a:r>
              <a:rPr lang="hu-HU" altLang="fr-FR" dirty="0"/>
              <a:t>. Az Európai Unió Bíróságát felkérték az üggyel kapcsolatos vélemény kialakítására, és az 1996. évi 2/94. sz. véleményében megállapította, hogy a szerződés nem rendelkezett hatáskörről az EK számára arra vonatkozóan, hogy az emberi jogok tekintetében szabályokat fogadjon el, vagy hogy nemzetközi egyezményeket kössön ezen a területen, ami jogilag lehetetlenné teszi a csatlakozást. </a:t>
            </a:r>
          </a:p>
          <a:p>
            <a:pPr marL="0" indent="0" algn="just">
              <a:buNone/>
            </a:pPr>
            <a:endParaRPr lang="en-US" altLang="fr-FR" dirty="0"/>
          </a:p>
        </p:txBody>
      </p:sp>
    </p:spTree>
    <p:extLst>
      <p:ext uri="{BB962C8B-B14F-4D97-AF65-F5344CB8AC3E}">
        <p14:creationId xmlns:p14="http://schemas.microsoft.com/office/powerpoint/2010/main" val="17276734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6083">
                                            <p:txEl>
                                              <p:pRg st="0" end="0"/>
                                            </p:txEl>
                                          </p:spTgt>
                                        </p:tgtEl>
                                        <p:attrNameLst>
                                          <p:attrName>style.visibility</p:attrName>
                                        </p:attrNameLst>
                                      </p:cBhvr>
                                      <p:to>
                                        <p:strVal val="visible"/>
                                      </p:to>
                                    </p:set>
                                    <p:animEffect transition="in" filter="fade">
                                      <p:cBhvr>
                                        <p:cTn id="14" dur="500"/>
                                        <p:tgtEl>
                                          <p:spTgt spid="46083">
                                            <p:txEl>
                                              <p:pRg st="0" end="0"/>
                                            </p:txEl>
                                          </p:spTgt>
                                        </p:tgtEl>
                                      </p:cBhvr>
                                    </p:animEffect>
                                    <p:anim calcmode="lin" valueType="num">
                                      <p:cBhvr>
                                        <p:cTn id="15"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60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6083">
                                            <p:txEl>
                                              <p:pRg st="1" end="1"/>
                                            </p:txEl>
                                          </p:spTgt>
                                        </p:tgtEl>
                                        <p:attrNameLst>
                                          <p:attrName>style.visibility</p:attrName>
                                        </p:attrNameLst>
                                      </p:cBhvr>
                                      <p:to>
                                        <p:strVal val="visible"/>
                                      </p:to>
                                    </p:set>
                                    <p:animEffect transition="in" filter="fade">
                                      <p:cBhvr>
                                        <p:cTn id="21" dur="500"/>
                                        <p:tgtEl>
                                          <p:spTgt spid="46083">
                                            <p:txEl>
                                              <p:pRg st="1" end="1"/>
                                            </p:txEl>
                                          </p:spTgt>
                                        </p:tgtEl>
                                      </p:cBhvr>
                                    </p:animEffect>
                                    <p:anim calcmode="lin" valueType="num">
                                      <p:cBhvr>
                                        <p:cTn id="22"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608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6083">
                                            <p:txEl>
                                              <p:pRg st="3" end="3"/>
                                            </p:txEl>
                                          </p:spTgt>
                                        </p:tgtEl>
                                        <p:attrNameLst>
                                          <p:attrName>style.visibility</p:attrName>
                                        </p:attrNameLst>
                                      </p:cBhvr>
                                      <p:to>
                                        <p:strVal val="visible"/>
                                      </p:to>
                                    </p:set>
                                    <p:animEffect transition="in" filter="fade">
                                      <p:cBhvr>
                                        <p:cTn id="28" dur="500"/>
                                        <p:tgtEl>
                                          <p:spTgt spid="46083">
                                            <p:txEl>
                                              <p:pRg st="3" end="3"/>
                                            </p:txEl>
                                          </p:spTgt>
                                        </p:tgtEl>
                                      </p:cBhvr>
                                    </p:animEffect>
                                    <p:anim calcmode="lin" valueType="num">
                                      <p:cBhvr>
                                        <p:cTn id="29"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608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normAutofit/>
          </a:bodyPr>
          <a:lstStyle/>
          <a:p>
            <a:pPr algn="ctr"/>
            <a:r>
              <a:rPr lang="hu-HU" altLang="fr-FR" sz="4000" b="1" u="sng" dirty="0"/>
              <a:t>Alapvető jogok a Szerződésekben</a:t>
            </a:r>
            <a:endParaRPr lang="en-GB" altLang="fr-FR" sz="4000" b="1" u="sng" dirty="0"/>
          </a:p>
        </p:txBody>
      </p:sp>
      <p:sp>
        <p:nvSpPr>
          <p:cNvPr id="46083" name="Rectangle 3"/>
          <p:cNvSpPr>
            <a:spLocks noGrp="1" noChangeArrowheads="1"/>
          </p:cNvSpPr>
          <p:nvPr>
            <p:ph type="body" idx="1"/>
          </p:nvPr>
        </p:nvSpPr>
        <p:spPr>
          <a:xfrm>
            <a:off x="942392" y="1219200"/>
            <a:ext cx="10431624" cy="5517502"/>
          </a:xfrm>
        </p:spPr>
        <p:txBody>
          <a:bodyPr>
            <a:normAutofit fontScale="92500" lnSpcReduction="10000"/>
          </a:bodyPr>
          <a:lstStyle/>
          <a:p>
            <a:pPr marL="0" indent="0" algn="just">
              <a:buNone/>
            </a:pPr>
            <a:r>
              <a:rPr lang="hu-HU" altLang="fr-FR" b="1" dirty="0"/>
              <a:t>A</a:t>
            </a:r>
            <a:r>
              <a:rPr lang="en-US" altLang="fr-FR" b="1" dirty="0"/>
              <a:t>z EU </a:t>
            </a:r>
            <a:r>
              <a:rPr lang="en-US" altLang="fr-FR" b="1" dirty="0" err="1"/>
              <a:t>csatlakozása</a:t>
            </a:r>
            <a:r>
              <a:rPr lang="en-US" altLang="fr-FR" b="1" dirty="0"/>
              <a:t> </a:t>
            </a:r>
            <a:r>
              <a:rPr lang="en-US" altLang="fr-FR" b="1" dirty="0" err="1"/>
              <a:t>az</a:t>
            </a:r>
            <a:r>
              <a:rPr lang="en-US" altLang="fr-FR" b="1" dirty="0"/>
              <a:t> </a:t>
            </a:r>
            <a:r>
              <a:rPr lang="en-US" altLang="fr-FR" b="1" dirty="0" err="1"/>
              <a:t>emberi</a:t>
            </a:r>
            <a:r>
              <a:rPr lang="en-US" altLang="fr-FR" b="1" dirty="0"/>
              <a:t> </a:t>
            </a:r>
            <a:r>
              <a:rPr lang="en-US" altLang="fr-FR" b="1" dirty="0" err="1"/>
              <a:t>jogok</a:t>
            </a:r>
            <a:r>
              <a:rPr lang="en-US" altLang="fr-FR" b="1" dirty="0"/>
              <a:t> </a:t>
            </a:r>
            <a:r>
              <a:rPr lang="en-US" altLang="fr-FR" b="1" dirty="0" err="1"/>
              <a:t>és</a:t>
            </a:r>
            <a:r>
              <a:rPr lang="en-US" altLang="fr-FR" b="1" dirty="0"/>
              <a:t> </a:t>
            </a:r>
            <a:r>
              <a:rPr lang="en-US" altLang="fr-FR" b="1" dirty="0" err="1"/>
              <a:t>alapvető</a:t>
            </a:r>
            <a:r>
              <a:rPr lang="en-US" altLang="fr-FR" b="1" dirty="0"/>
              <a:t> </a:t>
            </a:r>
            <a:r>
              <a:rPr lang="en-US" altLang="fr-FR" b="1" dirty="0" err="1"/>
              <a:t>szabadságok</a:t>
            </a:r>
            <a:r>
              <a:rPr lang="en-US" altLang="fr-FR" b="1" dirty="0"/>
              <a:t> </a:t>
            </a:r>
            <a:r>
              <a:rPr lang="en-US" altLang="fr-FR" b="1" dirty="0" err="1"/>
              <a:t>védelméről</a:t>
            </a:r>
            <a:r>
              <a:rPr lang="en-US" altLang="fr-FR" b="1" dirty="0"/>
              <a:t> </a:t>
            </a:r>
            <a:r>
              <a:rPr lang="en-US" altLang="fr-FR" b="1" dirty="0" err="1"/>
              <a:t>szóló</a:t>
            </a:r>
            <a:r>
              <a:rPr lang="en-US" altLang="fr-FR" b="1" dirty="0"/>
              <a:t> </a:t>
            </a:r>
            <a:r>
              <a:rPr lang="en-US" altLang="fr-FR" b="1" dirty="0" err="1"/>
              <a:t>európai</a:t>
            </a:r>
            <a:r>
              <a:rPr lang="en-US" altLang="fr-FR" b="1" dirty="0"/>
              <a:t> </a:t>
            </a:r>
            <a:r>
              <a:rPr lang="en-US" altLang="fr-FR" b="1" dirty="0" err="1"/>
              <a:t>egyezményhez</a:t>
            </a:r>
            <a:r>
              <a:rPr lang="en-US" altLang="fr-FR" b="1" dirty="0"/>
              <a:t> (EJEE)</a:t>
            </a:r>
            <a:endParaRPr lang="hu-HU" altLang="fr-FR" b="1" dirty="0"/>
          </a:p>
          <a:p>
            <a:pPr marL="0" indent="0" algn="just">
              <a:buNone/>
            </a:pPr>
            <a:r>
              <a:rPr lang="hu-HU" altLang="fr-FR" b="1" dirty="0"/>
              <a:t>               - Újabb konfliktus két elismert bíróság között – </a:t>
            </a:r>
          </a:p>
          <a:p>
            <a:pPr marL="0" indent="0" algn="just">
              <a:buNone/>
            </a:pPr>
            <a:endParaRPr lang="hu-HU" altLang="fr-FR" b="1" dirty="0"/>
          </a:p>
          <a:p>
            <a:pPr marL="0" indent="0" algn="just">
              <a:buNone/>
            </a:pPr>
            <a:r>
              <a:rPr lang="hu-HU" altLang="fr-FR" dirty="0"/>
              <a:t>A Lisszaboni Szerződés a 6. cikk (2) bekezdésének bevezetésével </a:t>
            </a:r>
            <a:r>
              <a:rPr lang="hu-HU" altLang="fr-FR" b="1" dirty="0"/>
              <a:t>orvosolta ezt a helyzetet</a:t>
            </a:r>
            <a:r>
              <a:rPr lang="hu-HU" altLang="fr-FR" dirty="0"/>
              <a:t>, és előírja, hogy az EU-nak csatlakoznia kell az </a:t>
            </a:r>
            <a:r>
              <a:rPr lang="hu-HU" altLang="fr-FR" dirty="0" err="1"/>
              <a:t>EJEE-hez</a:t>
            </a:r>
            <a:r>
              <a:rPr lang="hu-HU" altLang="fr-FR" dirty="0"/>
              <a:t>. Ez azt jelenti, hogy az EU-t – tagállamaihoz hasonlóan – az alapvető jogok tiszteletben tartása tekintetében egy EU-n kívüli és az alapvető jogok védelmére szakosodott jogi szerv, nevezetesen az Emberi Jogok Európai Unió Bírósága (EJEB) általi felülvizsgálatnak vetnék alá. Ez a csatlakozás lehetővé teszi az uniós polgárok, valamint az EU területén tartózkodó harmadik országbeli állampolgárok számára is, hogy az EJEE rendelkezései alapján közvetlenül az EJEB előtt kifogásolják az EU által elfogadott jogi aktusokat ugyanolyan feltételek mellett, mint az EU tagállamai által létrehozott jogi aktusok esetében.</a:t>
            </a:r>
            <a:endParaRPr lang="en-US" altLang="fr-FR" dirty="0"/>
          </a:p>
        </p:txBody>
      </p:sp>
    </p:spTree>
    <p:extLst>
      <p:ext uri="{BB962C8B-B14F-4D97-AF65-F5344CB8AC3E}">
        <p14:creationId xmlns:p14="http://schemas.microsoft.com/office/powerpoint/2010/main" val="10573367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6083">
                                            <p:txEl>
                                              <p:pRg st="0" end="0"/>
                                            </p:txEl>
                                          </p:spTgt>
                                        </p:tgtEl>
                                        <p:attrNameLst>
                                          <p:attrName>style.visibility</p:attrName>
                                        </p:attrNameLst>
                                      </p:cBhvr>
                                      <p:to>
                                        <p:strVal val="visible"/>
                                      </p:to>
                                    </p:set>
                                    <p:animEffect transition="in" filter="fade">
                                      <p:cBhvr>
                                        <p:cTn id="14" dur="500"/>
                                        <p:tgtEl>
                                          <p:spTgt spid="46083">
                                            <p:txEl>
                                              <p:pRg st="0" end="0"/>
                                            </p:txEl>
                                          </p:spTgt>
                                        </p:tgtEl>
                                      </p:cBhvr>
                                    </p:animEffect>
                                    <p:anim calcmode="lin" valueType="num">
                                      <p:cBhvr>
                                        <p:cTn id="15"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60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6083">
                                            <p:txEl>
                                              <p:pRg st="1" end="1"/>
                                            </p:txEl>
                                          </p:spTgt>
                                        </p:tgtEl>
                                        <p:attrNameLst>
                                          <p:attrName>style.visibility</p:attrName>
                                        </p:attrNameLst>
                                      </p:cBhvr>
                                      <p:to>
                                        <p:strVal val="visible"/>
                                      </p:to>
                                    </p:set>
                                    <p:animEffect transition="in" filter="fade">
                                      <p:cBhvr>
                                        <p:cTn id="21" dur="500"/>
                                        <p:tgtEl>
                                          <p:spTgt spid="46083">
                                            <p:txEl>
                                              <p:pRg st="1" end="1"/>
                                            </p:txEl>
                                          </p:spTgt>
                                        </p:tgtEl>
                                      </p:cBhvr>
                                    </p:animEffect>
                                    <p:anim calcmode="lin" valueType="num">
                                      <p:cBhvr>
                                        <p:cTn id="22"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608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017036" y="274638"/>
            <a:ext cx="9193763" cy="1020762"/>
          </a:xfrm>
        </p:spPr>
        <p:txBody>
          <a:bodyPr/>
          <a:lstStyle/>
          <a:p>
            <a:pPr algn="ctr" eaLnBrk="1" hangingPunct="1"/>
            <a:r>
              <a:rPr lang="hu-HU" altLang="fr-FR" sz="4000" b="1" dirty="0"/>
              <a:t>Az EU esetjoga</a:t>
            </a:r>
          </a:p>
        </p:txBody>
      </p:sp>
      <p:sp>
        <p:nvSpPr>
          <p:cNvPr id="269315" name="Rectangle 3"/>
          <p:cNvSpPr>
            <a:spLocks noGrp="1" noChangeArrowheads="1"/>
          </p:cNvSpPr>
          <p:nvPr>
            <p:ph type="body" idx="1"/>
          </p:nvPr>
        </p:nvSpPr>
        <p:spPr>
          <a:xfrm>
            <a:off x="420687" y="1206895"/>
            <a:ext cx="10263675" cy="5225143"/>
          </a:xfrm>
        </p:spPr>
        <p:txBody>
          <a:bodyPr>
            <a:normAutofit fontScale="92500"/>
          </a:bodyPr>
          <a:lstStyle/>
          <a:p>
            <a:pPr algn="ctr" eaLnBrk="1" hangingPunct="1">
              <a:lnSpc>
                <a:spcPct val="90000"/>
              </a:lnSpc>
              <a:buFontTx/>
              <a:buNone/>
            </a:pPr>
            <a:r>
              <a:rPr lang="hu-HU" altLang="fr-FR" b="1" dirty="0"/>
              <a:t>Néhány híres példa</a:t>
            </a:r>
            <a:endParaRPr lang="hu-HU" altLang="fr-FR" sz="2000" b="1" dirty="0"/>
          </a:p>
          <a:p>
            <a:pPr eaLnBrk="1" hangingPunct="1">
              <a:lnSpc>
                <a:spcPct val="90000"/>
              </a:lnSpc>
              <a:buFontTx/>
              <a:buNone/>
            </a:pPr>
            <a:endParaRPr lang="hu-HU" altLang="fr-FR" sz="1100" dirty="0"/>
          </a:p>
          <a:p>
            <a:pPr eaLnBrk="1" hangingPunct="1">
              <a:lnSpc>
                <a:spcPct val="90000"/>
              </a:lnSpc>
            </a:pPr>
            <a:r>
              <a:rPr lang="hu-HU" altLang="fr-FR" u="sng" dirty="0"/>
              <a:t>Costa/ENEL (1964)</a:t>
            </a:r>
          </a:p>
          <a:p>
            <a:pPr lvl="1">
              <a:buNone/>
            </a:pPr>
            <a:r>
              <a:rPr lang="hu-HU" altLang="fr-FR" b="1" dirty="0">
                <a:sym typeface="Wingdings" panose="05000000000000000000" pitchFamily="2" charset="2"/>
              </a:rPr>
              <a:t> </a:t>
            </a:r>
            <a:r>
              <a:rPr lang="hu-HU" altLang="fr-FR" b="1" dirty="0"/>
              <a:t>EU jog primátusa/elsőbbsége:</a:t>
            </a:r>
          </a:p>
          <a:p>
            <a:pPr lvl="1">
              <a:buNone/>
            </a:pPr>
            <a:r>
              <a:rPr lang="hu-HU" altLang="fr-FR" i="1" dirty="0"/>
              <a:t>  „A  közönséges  nemzetközi  egyezményekkel  szemben az EGK Szerződés létrehozta saját jogrendszerét, amely a Szerződés hatálybalépésével a tagállamok jogrendszereinek szerves részévé vált, és amelyet bíróságaik kötelesek alkalmazni.”</a:t>
            </a:r>
            <a:endParaRPr lang="hu-HU" altLang="fr-FR" b="1" dirty="0"/>
          </a:p>
          <a:p>
            <a:pPr eaLnBrk="1" hangingPunct="1">
              <a:lnSpc>
                <a:spcPct val="90000"/>
              </a:lnSpc>
            </a:pPr>
            <a:r>
              <a:rPr lang="hu-HU" altLang="fr-FR" u="sng" dirty="0" err="1"/>
              <a:t>Dassonville</a:t>
            </a:r>
            <a:r>
              <a:rPr lang="hu-HU" altLang="fr-FR" u="sng" dirty="0"/>
              <a:t> (1974)</a:t>
            </a:r>
          </a:p>
          <a:p>
            <a:pPr lvl="1" eaLnBrk="1" hangingPunct="1">
              <a:lnSpc>
                <a:spcPct val="90000"/>
              </a:lnSpc>
              <a:buFontTx/>
              <a:buNone/>
            </a:pPr>
            <a:r>
              <a:rPr lang="hu-HU" altLang="fr-FR" b="1" dirty="0">
                <a:sym typeface="Wingdings" panose="05000000000000000000" pitchFamily="2" charset="2"/>
              </a:rPr>
              <a:t> A</a:t>
            </a:r>
            <a:r>
              <a:rPr lang="hu-HU" altLang="fr-FR" b="1" dirty="0"/>
              <a:t> nem-vámjellegű akadályok problémájának felvetése</a:t>
            </a:r>
          </a:p>
          <a:p>
            <a:pPr eaLnBrk="1" hangingPunct="1">
              <a:lnSpc>
                <a:spcPct val="90000"/>
              </a:lnSpc>
            </a:pPr>
            <a:r>
              <a:rPr lang="hu-HU" altLang="fr-FR" u="sng" dirty="0" err="1"/>
              <a:t>Cassis</a:t>
            </a:r>
            <a:r>
              <a:rPr lang="hu-HU" altLang="fr-FR" u="sng" dirty="0"/>
              <a:t> de </a:t>
            </a:r>
            <a:r>
              <a:rPr lang="hu-HU" altLang="fr-FR" u="sng" dirty="0" err="1"/>
              <a:t>Dijon</a:t>
            </a:r>
            <a:r>
              <a:rPr lang="hu-HU" altLang="fr-FR" u="sng" dirty="0"/>
              <a:t> (1979)</a:t>
            </a:r>
          </a:p>
          <a:p>
            <a:pPr lvl="1" eaLnBrk="1" hangingPunct="1">
              <a:lnSpc>
                <a:spcPct val="90000"/>
              </a:lnSpc>
              <a:buFontTx/>
              <a:buNone/>
            </a:pPr>
            <a:r>
              <a:rPr lang="hu-HU" altLang="fr-FR" b="1" dirty="0">
                <a:sym typeface="Wingdings" panose="05000000000000000000" pitchFamily="2" charset="2"/>
              </a:rPr>
              <a:t> </a:t>
            </a:r>
            <a:r>
              <a:rPr lang="hu-HU" altLang="fr-FR" b="1" dirty="0"/>
              <a:t>A kölcsönös elismerés elvének kimondása</a:t>
            </a:r>
          </a:p>
          <a:p>
            <a:pPr eaLnBrk="1" hangingPunct="1">
              <a:lnSpc>
                <a:spcPct val="90000"/>
              </a:lnSpc>
            </a:pPr>
            <a:r>
              <a:rPr lang="hu-HU" altLang="fr-FR" u="sng" dirty="0" err="1"/>
              <a:t>Frankovich</a:t>
            </a:r>
            <a:r>
              <a:rPr lang="hu-HU" altLang="fr-FR" u="sng" dirty="0"/>
              <a:t> (1991)</a:t>
            </a:r>
          </a:p>
          <a:p>
            <a:pPr lvl="1" eaLnBrk="1" hangingPunct="1">
              <a:lnSpc>
                <a:spcPct val="90000"/>
              </a:lnSpc>
              <a:buFontTx/>
              <a:buNone/>
            </a:pPr>
            <a:r>
              <a:rPr lang="hu-HU" altLang="fr-FR" b="1" dirty="0">
                <a:sym typeface="Wingdings" panose="05000000000000000000" pitchFamily="2" charset="2"/>
              </a:rPr>
              <a:t> Tagállami felelősség elve</a:t>
            </a:r>
            <a:r>
              <a:rPr lang="hu-HU" altLang="fr-FR" b="1" dirty="0"/>
              <a:t> </a:t>
            </a:r>
            <a:r>
              <a:rPr lang="hu-HU" altLang="fr-FR" dirty="0"/>
              <a:t>(közvetett hatály)</a:t>
            </a:r>
          </a:p>
        </p:txBody>
      </p:sp>
      <p:pic>
        <p:nvPicPr>
          <p:cNvPr id="2" name="Picture 1">
            <a:extLst>
              <a:ext uri="{FF2B5EF4-FFF2-40B4-BE49-F238E27FC236}">
                <a16:creationId xmlns:a16="http://schemas.microsoft.com/office/drawing/2014/main" id="{1D2BE19C-90CC-4974-A041-05FACB274B56}"/>
              </a:ext>
            </a:extLst>
          </p:cNvPr>
          <p:cNvPicPr>
            <a:picLocks noChangeAspect="1"/>
          </p:cNvPicPr>
          <p:nvPr/>
        </p:nvPicPr>
        <p:blipFill>
          <a:blip r:embed="rId3"/>
          <a:stretch>
            <a:fillRect/>
          </a:stretch>
        </p:blipFill>
        <p:spPr>
          <a:xfrm>
            <a:off x="8614422" y="117393"/>
            <a:ext cx="2560542" cy="2670279"/>
          </a:xfrm>
          <a:prstGeom prst="rect">
            <a:avLst/>
          </a:prstGeom>
        </p:spPr>
      </p:pic>
    </p:spTree>
    <p:extLst>
      <p:ext uri="{BB962C8B-B14F-4D97-AF65-F5344CB8AC3E}">
        <p14:creationId xmlns:p14="http://schemas.microsoft.com/office/powerpoint/2010/main" val="282331580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9314"/>
                                        </p:tgtEl>
                                        <p:attrNameLst>
                                          <p:attrName>style.visibility</p:attrName>
                                        </p:attrNameLst>
                                      </p:cBhvr>
                                      <p:to>
                                        <p:strVal val="visible"/>
                                      </p:to>
                                    </p:set>
                                    <p:anim calcmode="lin" valueType="num">
                                      <p:cBhvr>
                                        <p:cTn id="7" dur="1000" fill="hold"/>
                                        <p:tgtEl>
                                          <p:spTgt spid="269314"/>
                                        </p:tgtEl>
                                        <p:attrNameLst>
                                          <p:attrName>ppt_x</p:attrName>
                                        </p:attrNameLst>
                                      </p:cBhvr>
                                      <p:tavLst>
                                        <p:tav tm="0">
                                          <p:val>
                                            <p:strVal val="#ppt_x-.2"/>
                                          </p:val>
                                        </p:tav>
                                        <p:tav tm="100000">
                                          <p:val>
                                            <p:strVal val="#ppt_x"/>
                                          </p:val>
                                        </p:tav>
                                      </p:tavLst>
                                    </p:anim>
                                    <p:anim calcmode="lin" valueType="num">
                                      <p:cBhvr>
                                        <p:cTn id="8" dur="1000" fill="hold"/>
                                        <p:tgtEl>
                                          <p:spTgt spid="269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9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69315">
                                            <p:txEl>
                                              <p:pRg st="0" end="0"/>
                                            </p:txEl>
                                          </p:spTgt>
                                        </p:tgtEl>
                                        <p:attrNameLst>
                                          <p:attrName>style.visibility</p:attrName>
                                        </p:attrNameLst>
                                      </p:cBhvr>
                                      <p:to>
                                        <p:strVal val="visible"/>
                                      </p:to>
                                    </p:set>
                                    <p:animEffect transition="in" filter="fade">
                                      <p:cBhvr>
                                        <p:cTn id="14" dur="500"/>
                                        <p:tgtEl>
                                          <p:spTgt spid="269315">
                                            <p:txEl>
                                              <p:pRg st="0" end="0"/>
                                            </p:txEl>
                                          </p:spTgt>
                                        </p:tgtEl>
                                      </p:cBhvr>
                                    </p:animEffect>
                                    <p:anim calcmode="lin" valueType="num">
                                      <p:cBhvr>
                                        <p:cTn id="15" dur="500" fill="hold"/>
                                        <p:tgtEl>
                                          <p:spTgt spid="2693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93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69315">
                                            <p:txEl>
                                              <p:pRg st="2" end="2"/>
                                            </p:txEl>
                                          </p:spTgt>
                                        </p:tgtEl>
                                        <p:attrNameLst>
                                          <p:attrName>style.visibility</p:attrName>
                                        </p:attrNameLst>
                                      </p:cBhvr>
                                      <p:to>
                                        <p:strVal val="visible"/>
                                      </p:to>
                                    </p:set>
                                    <p:animEffect transition="in" filter="fade">
                                      <p:cBhvr>
                                        <p:cTn id="21" dur="500"/>
                                        <p:tgtEl>
                                          <p:spTgt spid="269315">
                                            <p:txEl>
                                              <p:pRg st="2" end="2"/>
                                            </p:txEl>
                                          </p:spTgt>
                                        </p:tgtEl>
                                      </p:cBhvr>
                                    </p:animEffect>
                                    <p:anim calcmode="lin" valueType="num">
                                      <p:cBhvr>
                                        <p:cTn id="22" dur="500" fill="hold"/>
                                        <p:tgtEl>
                                          <p:spTgt spid="26931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69315">
                                            <p:txEl>
                                              <p:pRg st="2" end="2"/>
                                            </p:txEl>
                                          </p:spTgt>
                                        </p:tgtEl>
                                        <p:attrNameLst>
                                          <p:attrName>ppt_y</p:attrName>
                                        </p:attrNameLst>
                                      </p:cBhvr>
                                      <p:tavLst>
                                        <p:tav tm="0">
                                          <p:val>
                                            <p:strVal val="#ppt_y+.05"/>
                                          </p:val>
                                        </p:tav>
                                        <p:tav tm="100000">
                                          <p:val>
                                            <p:strVal val="#ppt_y"/>
                                          </p:val>
                                        </p:tav>
                                      </p:tavLst>
                                    </p:anim>
                                  </p:childTnLst>
                                </p:cTn>
                              </p:par>
                              <p:par>
                                <p:cTn id="24" presetID="44" presetClass="entr" presetSubtype="0" fill="hold" grpId="0" nodeType="withEffect">
                                  <p:stCondLst>
                                    <p:cond delay="0"/>
                                  </p:stCondLst>
                                  <p:childTnLst>
                                    <p:set>
                                      <p:cBhvr>
                                        <p:cTn id="25" dur="1" fill="hold">
                                          <p:stCondLst>
                                            <p:cond delay="0"/>
                                          </p:stCondLst>
                                        </p:cTn>
                                        <p:tgtEl>
                                          <p:spTgt spid="269315">
                                            <p:txEl>
                                              <p:pRg st="3" end="3"/>
                                            </p:txEl>
                                          </p:spTgt>
                                        </p:tgtEl>
                                        <p:attrNameLst>
                                          <p:attrName>style.visibility</p:attrName>
                                        </p:attrNameLst>
                                      </p:cBhvr>
                                      <p:to>
                                        <p:strVal val="visible"/>
                                      </p:to>
                                    </p:set>
                                    <p:animEffect transition="in" filter="fade">
                                      <p:cBhvr>
                                        <p:cTn id="26" dur="500"/>
                                        <p:tgtEl>
                                          <p:spTgt spid="269315">
                                            <p:txEl>
                                              <p:pRg st="3" end="3"/>
                                            </p:txEl>
                                          </p:spTgt>
                                        </p:tgtEl>
                                      </p:cBhvr>
                                    </p:animEffect>
                                    <p:anim calcmode="lin" valueType="num">
                                      <p:cBhvr>
                                        <p:cTn id="27" dur="500" fill="hold"/>
                                        <p:tgtEl>
                                          <p:spTgt spid="26931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9315">
                                            <p:txEl>
                                              <p:pRg st="3" end="3"/>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269315">
                                            <p:txEl>
                                              <p:pRg st="4" end="4"/>
                                            </p:txEl>
                                          </p:spTgt>
                                        </p:tgtEl>
                                        <p:attrNameLst>
                                          <p:attrName>style.visibility</p:attrName>
                                        </p:attrNameLst>
                                      </p:cBhvr>
                                      <p:to>
                                        <p:strVal val="visible"/>
                                      </p:to>
                                    </p:set>
                                    <p:animEffect transition="in" filter="fade">
                                      <p:cBhvr>
                                        <p:cTn id="31" dur="500"/>
                                        <p:tgtEl>
                                          <p:spTgt spid="269315">
                                            <p:txEl>
                                              <p:pRg st="4" end="4"/>
                                            </p:txEl>
                                          </p:spTgt>
                                        </p:tgtEl>
                                      </p:cBhvr>
                                    </p:animEffect>
                                    <p:anim calcmode="lin" valueType="num">
                                      <p:cBhvr>
                                        <p:cTn id="32" dur="500" fill="hold"/>
                                        <p:tgtEl>
                                          <p:spTgt spid="269315">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26931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4" presetClass="entr" presetSubtype="0" fill="hold" grpId="0" nodeType="clickEffect">
                                  <p:stCondLst>
                                    <p:cond delay="0"/>
                                  </p:stCondLst>
                                  <p:childTnLst>
                                    <p:set>
                                      <p:cBhvr>
                                        <p:cTn id="37" dur="1" fill="hold">
                                          <p:stCondLst>
                                            <p:cond delay="0"/>
                                          </p:stCondLst>
                                        </p:cTn>
                                        <p:tgtEl>
                                          <p:spTgt spid="269315">
                                            <p:txEl>
                                              <p:pRg st="5" end="5"/>
                                            </p:txEl>
                                          </p:spTgt>
                                        </p:tgtEl>
                                        <p:attrNameLst>
                                          <p:attrName>style.visibility</p:attrName>
                                        </p:attrNameLst>
                                      </p:cBhvr>
                                      <p:to>
                                        <p:strVal val="visible"/>
                                      </p:to>
                                    </p:set>
                                    <p:animEffect transition="in" filter="fade">
                                      <p:cBhvr>
                                        <p:cTn id="38" dur="500"/>
                                        <p:tgtEl>
                                          <p:spTgt spid="269315">
                                            <p:txEl>
                                              <p:pRg st="5" end="5"/>
                                            </p:txEl>
                                          </p:spTgt>
                                        </p:tgtEl>
                                      </p:cBhvr>
                                    </p:animEffect>
                                    <p:anim calcmode="lin" valueType="num">
                                      <p:cBhvr>
                                        <p:cTn id="39" dur="500" fill="hold"/>
                                        <p:tgtEl>
                                          <p:spTgt spid="269315">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269315">
                                            <p:txEl>
                                              <p:pRg st="5" end="5"/>
                                            </p:txEl>
                                          </p:spTgt>
                                        </p:tgtEl>
                                        <p:attrNameLst>
                                          <p:attrName>ppt_y</p:attrName>
                                        </p:attrNameLst>
                                      </p:cBhvr>
                                      <p:tavLst>
                                        <p:tav tm="0">
                                          <p:val>
                                            <p:strVal val="#ppt_y+.05"/>
                                          </p:val>
                                        </p:tav>
                                        <p:tav tm="100000">
                                          <p:val>
                                            <p:strVal val="#ppt_y"/>
                                          </p:val>
                                        </p:tav>
                                      </p:tavLst>
                                    </p:anim>
                                  </p:childTnLst>
                                </p:cTn>
                              </p:par>
                              <p:par>
                                <p:cTn id="41" presetID="44" presetClass="entr" presetSubtype="0" fill="hold" grpId="0" nodeType="withEffect">
                                  <p:stCondLst>
                                    <p:cond delay="0"/>
                                  </p:stCondLst>
                                  <p:childTnLst>
                                    <p:set>
                                      <p:cBhvr>
                                        <p:cTn id="42" dur="1" fill="hold">
                                          <p:stCondLst>
                                            <p:cond delay="0"/>
                                          </p:stCondLst>
                                        </p:cTn>
                                        <p:tgtEl>
                                          <p:spTgt spid="269315">
                                            <p:txEl>
                                              <p:pRg st="6" end="6"/>
                                            </p:txEl>
                                          </p:spTgt>
                                        </p:tgtEl>
                                        <p:attrNameLst>
                                          <p:attrName>style.visibility</p:attrName>
                                        </p:attrNameLst>
                                      </p:cBhvr>
                                      <p:to>
                                        <p:strVal val="visible"/>
                                      </p:to>
                                    </p:set>
                                    <p:animEffect transition="in" filter="fade">
                                      <p:cBhvr>
                                        <p:cTn id="43" dur="500"/>
                                        <p:tgtEl>
                                          <p:spTgt spid="269315">
                                            <p:txEl>
                                              <p:pRg st="6" end="6"/>
                                            </p:txEl>
                                          </p:spTgt>
                                        </p:tgtEl>
                                      </p:cBhvr>
                                    </p:animEffect>
                                    <p:anim calcmode="lin" valueType="num">
                                      <p:cBhvr>
                                        <p:cTn id="44" dur="500" fill="hold"/>
                                        <p:tgtEl>
                                          <p:spTgt spid="269315">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269315">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4" presetClass="entr" presetSubtype="0" fill="hold" grpId="0" nodeType="clickEffect">
                                  <p:stCondLst>
                                    <p:cond delay="0"/>
                                  </p:stCondLst>
                                  <p:childTnLst>
                                    <p:set>
                                      <p:cBhvr>
                                        <p:cTn id="49" dur="1" fill="hold">
                                          <p:stCondLst>
                                            <p:cond delay="0"/>
                                          </p:stCondLst>
                                        </p:cTn>
                                        <p:tgtEl>
                                          <p:spTgt spid="269315">
                                            <p:txEl>
                                              <p:pRg st="7" end="7"/>
                                            </p:txEl>
                                          </p:spTgt>
                                        </p:tgtEl>
                                        <p:attrNameLst>
                                          <p:attrName>style.visibility</p:attrName>
                                        </p:attrNameLst>
                                      </p:cBhvr>
                                      <p:to>
                                        <p:strVal val="visible"/>
                                      </p:to>
                                    </p:set>
                                    <p:animEffect transition="in" filter="fade">
                                      <p:cBhvr>
                                        <p:cTn id="50" dur="500"/>
                                        <p:tgtEl>
                                          <p:spTgt spid="269315">
                                            <p:txEl>
                                              <p:pRg st="7" end="7"/>
                                            </p:txEl>
                                          </p:spTgt>
                                        </p:tgtEl>
                                      </p:cBhvr>
                                    </p:animEffect>
                                    <p:anim calcmode="lin" valueType="num">
                                      <p:cBhvr>
                                        <p:cTn id="51" dur="500" fill="hold"/>
                                        <p:tgtEl>
                                          <p:spTgt spid="269315">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269315">
                                            <p:txEl>
                                              <p:pRg st="7" end="7"/>
                                            </p:txEl>
                                          </p:spTgt>
                                        </p:tgtEl>
                                        <p:attrNameLst>
                                          <p:attrName>ppt_y</p:attrName>
                                        </p:attrNameLst>
                                      </p:cBhvr>
                                      <p:tavLst>
                                        <p:tav tm="0">
                                          <p:val>
                                            <p:strVal val="#ppt_y+.05"/>
                                          </p:val>
                                        </p:tav>
                                        <p:tav tm="100000">
                                          <p:val>
                                            <p:strVal val="#ppt_y"/>
                                          </p:val>
                                        </p:tav>
                                      </p:tavLst>
                                    </p:anim>
                                  </p:childTnLst>
                                </p:cTn>
                              </p:par>
                              <p:par>
                                <p:cTn id="53" presetID="44" presetClass="entr" presetSubtype="0" fill="hold" grpId="0" nodeType="withEffect">
                                  <p:stCondLst>
                                    <p:cond delay="0"/>
                                  </p:stCondLst>
                                  <p:childTnLst>
                                    <p:set>
                                      <p:cBhvr>
                                        <p:cTn id="54" dur="1" fill="hold">
                                          <p:stCondLst>
                                            <p:cond delay="0"/>
                                          </p:stCondLst>
                                        </p:cTn>
                                        <p:tgtEl>
                                          <p:spTgt spid="269315">
                                            <p:txEl>
                                              <p:pRg st="8" end="8"/>
                                            </p:txEl>
                                          </p:spTgt>
                                        </p:tgtEl>
                                        <p:attrNameLst>
                                          <p:attrName>style.visibility</p:attrName>
                                        </p:attrNameLst>
                                      </p:cBhvr>
                                      <p:to>
                                        <p:strVal val="visible"/>
                                      </p:to>
                                    </p:set>
                                    <p:animEffect transition="in" filter="fade">
                                      <p:cBhvr>
                                        <p:cTn id="55" dur="500"/>
                                        <p:tgtEl>
                                          <p:spTgt spid="269315">
                                            <p:txEl>
                                              <p:pRg st="8" end="8"/>
                                            </p:txEl>
                                          </p:spTgt>
                                        </p:tgtEl>
                                      </p:cBhvr>
                                    </p:animEffect>
                                    <p:anim calcmode="lin" valueType="num">
                                      <p:cBhvr>
                                        <p:cTn id="56" dur="500" fill="hold"/>
                                        <p:tgtEl>
                                          <p:spTgt spid="269315">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269315">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4" presetClass="entr" presetSubtype="0" fill="hold" grpId="0" nodeType="clickEffect">
                                  <p:stCondLst>
                                    <p:cond delay="0"/>
                                  </p:stCondLst>
                                  <p:childTnLst>
                                    <p:set>
                                      <p:cBhvr>
                                        <p:cTn id="61" dur="1" fill="hold">
                                          <p:stCondLst>
                                            <p:cond delay="0"/>
                                          </p:stCondLst>
                                        </p:cTn>
                                        <p:tgtEl>
                                          <p:spTgt spid="269315">
                                            <p:txEl>
                                              <p:pRg st="9" end="9"/>
                                            </p:txEl>
                                          </p:spTgt>
                                        </p:tgtEl>
                                        <p:attrNameLst>
                                          <p:attrName>style.visibility</p:attrName>
                                        </p:attrNameLst>
                                      </p:cBhvr>
                                      <p:to>
                                        <p:strVal val="visible"/>
                                      </p:to>
                                    </p:set>
                                    <p:animEffect transition="in" filter="fade">
                                      <p:cBhvr>
                                        <p:cTn id="62" dur="500"/>
                                        <p:tgtEl>
                                          <p:spTgt spid="269315">
                                            <p:txEl>
                                              <p:pRg st="9" end="9"/>
                                            </p:txEl>
                                          </p:spTgt>
                                        </p:tgtEl>
                                      </p:cBhvr>
                                    </p:animEffect>
                                    <p:anim calcmode="lin" valueType="num">
                                      <p:cBhvr>
                                        <p:cTn id="63" dur="500" fill="hold"/>
                                        <p:tgtEl>
                                          <p:spTgt spid="269315">
                                            <p:txEl>
                                              <p:pRg st="9" end="9"/>
                                            </p:txEl>
                                          </p:spTgt>
                                        </p:tgtEl>
                                        <p:attrNameLst>
                                          <p:attrName>ppt_x</p:attrName>
                                        </p:attrNameLst>
                                      </p:cBhvr>
                                      <p:tavLst>
                                        <p:tav tm="0">
                                          <p:val>
                                            <p:strVal val="#ppt_x"/>
                                          </p:val>
                                        </p:tav>
                                        <p:tav tm="100000">
                                          <p:val>
                                            <p:strVal val="#ppt_x"/>
                                          </p:val>
                                        </p:tav>
                                      </p:tavLst>
                                    </p:anim>
                                    <p:anim calcmode="lin" valueType="num">
                                      <p:cBhvr>
                                        <p:cTn id="64" dur="500" fill="hold"/>
                                        <p:tgtEl>
                                          <p:spTgt spid="269315">
                                            <p:txEl>
                                              <p:pRg st="9" end="9"/>
                                            </p:txEl>
                                          </p:spTgt>
                                        </p:tgtEl>
                                        <p:attrNameLst>
                                          <p:attrName>ppt_y</p:attrName>
                                        </p:attrNameLst>
                                      </p:cBhvr>
                                      <p:tavLst>
                                        <p:tav tm="0">
                                          <p:val>
                                            <p:strVal val="#ppt_y+.05"/>
                                          </p:val>
                                        </p:tav>
                                        <p:tav tm="100000">
                                          <p:val>
                                            <p:strVal val="#ppt_y"/>
                                          </p:val>
                                        </p:tav>
                                      </p:tavLst>
                                    </p:anim>
                                  </p:childTnLst>
                                </p:cTn>
                              </p:par>
                              <p:par>
                                <p:cTn id="65" presetID="44" presetClass="entr" presetSubtype="0" fill="hold" grpId="0" nodeType="withEffect">
                                  <p:stCondLst>
                                    <p:cond delay="0"/>
                                  </p:stCondLst>
                                  <p:childTnLst>
                                    <p:set>
                                      <p:cBhvr>
                                        <p:cTn id="66" dur="1" fill="hold">
                                          <p:stCondLst>
                                            <p:cond delay="0"/>
                                          </p:stCondLst>
                                        </p:cTn>
                                        <p:tgtEl>
                                          <p:spTgt spid="269315">
                                            <p:txEl>
                                              <p:pRg st="10" end="10"/>
                                            </p:txEl>
                                          </p:spTgt>
                                        </p:tgtEl>
                                        <p:attrNameLst>
                                          <p:attrName>style.visibility</p:attrName>
                                        </p:attrNameLst>
                                      </p:cBhvr>
                                      <p:to>
                                        <p:strVal val="visible"/>
                                      </p:to>
                                    </p:set>
                                    <p:animEffect transition="in" filter="fade">
                                      <p:cBhvr>
                                        <p:cTn id="67" dur="500"/>
                                        <p:tgtEl>
                                          <p:spTgt spid="269315">
                                            <p:txEl>
                                              <p:pRg st="10" end="10"/>
                                            </p:txEl>
                                          </p:spTgt>
                                        </p:tgtEl>
                                      </p:cBhvr>
                                    </p:animEffect>
                                    <p:anim calcmode="lin" valueType="num">
                                      <p:cBhvr>
                                        <p:cTn id="68" dur="500" fill="hold"/>
                                        <p:tgtEl>
                                          <p:spTgt spid="269315">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269315">
                                            <p:txEl>
                                              <p:pRg st="10" end="1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p:bldP spid="269315"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normAutofit/>
          </a:bodyPr>
          <a:lstStyle/>
          <a:p>
            <a:pPr algn="ctr"/>
            <a:r>
              <a:rPr lang="hu-HU" altLang="fr-FR" sz="4000" b="1" u="sng" dirty="0"/>
              <a:t>Alapvető jogok a Szerződésekben</a:t>
            </a:r>
            <a:endParaRPr lang="en-GB" altLang="fr-FR" sz="4000" b="1" u="sng" dirty="0"/>
          </a:p>
        </p:txBody>
      </p:sp>
      <p:sp>
        <p:nvSpPr>
          <p:cNvPr id="46083" name="Rectangle 3"/>
          <p:cNvSpPr>
            <a:spLocks noGrp="1" noChangeArrowheads="1"/>
          </p:cNvSpPr>
          <p:nvPr>
            <p:ph type="body" idx="1"/>
          </p:nvPr>
        </p:nvSpPr>
        <p:spPr>
          <a:xfrm>
            <a:off x="942392" y="1219200"/>
            <a:ext cx="10431624" cy="5517502"/>
          </a:xfrm>
        </p:spPr>
        <p:txBody>
          <a:bodyPr>
            <a:normAutofit lnSpcReduction="10000"/>
          </a:bodyPr>
          <a:lstStyle/>
          <a:p>
            <a:pPr marL="0" indent="0" algn="just">
              <a:buNone/>
            </a:pPr>
            <a:r>
              <a:rPr lang="hu-HU" altLang="fr-FR" b="1" dirty="0"/>
              <a:t>A</a:t>
            </a:r>
            <a:r>
              <a:rPr lang="en-US" altLang="fr-FR" b="1" dirty="0"/>
              <a:t>z EU </a:t>
            </a:r>
            <a:r>
              <a:rPr lang="en-US" altLang="fr-FR" b="1" dirty="0" err="1"/>
              <a:t>csatlakozása</a:t>
            </a:r>
            <a:r>
              <a:rPr lang="en-US" altLang="fr-FR" b="1" dirty="0"/>
              <a:t> </a:t>
            </a:r>
            <a:r>
              <a:rPr lang="en-US" altLang="fr-FR" b="1" dirty="0" err="1"/>
              <a:t>az</a:t>
            </a:r>
            <a:r>
              <a:rPr lang="en-US" altLang="fr-FR" b="1" dirty="0"/>
              <a:t> </a:t>
            </a:r>
            <a:r>
              <a:rPr lang="en-US" altLang="fr-FR" b="1" dirty="0" err="1"/>
              <a:t>emberi</a:t>
            </a:r>
            <a:r>
              <a:rPr lang="en-US" altLang="fr-FR" b="1" dirty="0"/>
              <a:t> </a:t>
            </a:r>
            <a:r>
              <a:rPr lang="en-US" altLang="fr-FR" b="1" dirty="0" err="1"/>
              <a:t>jogok</a:t>
            </a:r>
            <a:r>
              <a:rPr lang="en-US" altLang="fr-FR" b="1" dirty="0"/>
              <a:t> </a:t>
            </a:r>
            <a:r>
              <a:rPr lang="en-US" altLang="fr-FR" b="1" dirty="0" err="1"/>
              <a:t>és</a:t>
            </a:r>
            <a:r>
              <a:rPr lang="en-US" altLang="fr-FR" b="1" dirty="0"/>
              <a:t> </a:t>
            </a:r>
            <a:r>
              <a:rPr lang="en-US" altLang="fr-FR" b="1" dirty="0" err="1"/>
              <a:t>alapvető</a:t>
            </a:r>
            <a:r>
              <a:rPr lang="en-US" altLang="fr-FR" b="1" dirty="0"/>
              <a:t> </a:t>
            </a:r>
            <a:r>
              <a:rPr lang="en-US" altLang="fr-FR" b="1" dirty="0" err="1"/>
              <a:t>szabadságok</a:t>
            </a:r>
            <a:r>
              <a:rPr lang="en-US" altLang="fr-FR" b="1" dirty="0"/>
              <a:t> </a:t>
            </a:r>
            <a:r>
              <a:rPr lang="en-US" altLang="fr-FR" b="1" dirty="0" err="1"/>
              <a:t>védelméről</a:t>
            </a:r>
            <a:r>
              <a:rPr lang="en-US" altLang="fr-FR" b="1" dirty="0"/>
              <a:t> </a:t>
            </a:r>
            <a:r>
              <a:rPr lang="en-US" altLang="fr-FR" b="1" dirty="0" err="1"/>
              <a:t>szóló</a:t>
            </a:r>
            <a:r>
              <a:rPr lang="en-US" altLang="fr-FR" b="1" dirty="0"/>
              <a:t> </a:t>
            </a:r>
            <a:r>
              <a:rPr lang="en-US" altLang="fr-FR" b="1" dirty="0" err="1"/>
              <a:t>európai</a:t>
            </a:r>
            <a:r>
              <a:rPr lang="en-US" altLang="fr-FR" b="1" dirty="0"/>
              <a:t> </a:t>
            </a:r>
            <a:r>
              <a:rPr lang="en-US" altLang="fr-FR" b="1" dirty="0" err="1"/>
              <a:t>egyezményhez</a:t>
            </a:r>
            <a:r>
              <a:rPr lang="en-US" altLang="fr-FR" b="1" dirty="0"/>
              <a:t> (EJEE)</a:t>
            </a:r>
            <a:endParaRPr lang="hu-HU" altLang="fr-FR" b="1" dirty="0"/>
          </a:p>
          <a:p>
            <a:pPr marL="0" indent="0" algn="just">
              <a:buNone/>
            </a:pPr>
            <a:r>
              <a:rPr lang="hu-HU" altLang="fr-FR" b="1" dirty="0"/>
              <a:t>               - Újabb konfliktus két elismert bíróság között – </a:t>
            </a:r>
          </a:p>
          <a:p>
            <a:pPr marL="0" indent="0" algn="just">
              <a:buNone/>
            </a:pPr>
            <a:endParaRPr lang="hu-HU" altLang="fr-FR" b="1" dirty="0"/>
          </a:p>
          <a:p>
            <a:pPr marL="0" indent="0" algn="just">
              <a:buNone/>
            </a:pPr>
            <a:r>
              <a:rPr lang="hu-HU" altLang="fr-FR" dirty="0"/>
              <a:t>2010-ben, a Lisszaboni Szerződés hatálybalépését követően az EU tárgyalásokat kezdett az Európa Tanáccsal egy csatlakozási </a:t>
            </a:r>
            <a:r>
              <a:rPr lang="hu-HU" altLang="fr-FR" dirty="0" err="1"/>
              <a:t>megállapodástervezetről</a:t>
            </a:r>
            <a:r>
              <a:rPr lang="hu-HU" altLang="fr-FR" dirty="0"/>
              <a:t>, amelyet 2013. áprilisban véglegesítettek. 2013 júliusában a Bizottság felkérte az </a:t>
            </a:r>
            <a:r>
              <a:rPr lang="hu-HU" altLang="fr-FR" dirty="0" err="1"/>
              <a:t>EUB-t</a:t>
            </a:r>
            <a:r>
              <a:rPr lang="hu-HU" altLang="fr-FR" dirty="0"/>
              <a:t>, hogy határozzon a megállapodás szerződésekkel való összeegyeztethetőségéről. 2014. december 18-án az </a:t>
            </a:r>
            <a:r>
              <a:rPr lang="hu-HU" altLang="fr-FR" b="1" dirty="0"/>
              <a:t>EUB elutasító véleményt adott ki</a:t>
            </a:r>
            <a:r>
              <a:rPr lang="hu-HU" altLang="fr-FR" dirty="0"/>
              <a:t>, amelyben kijelentette, hogy a </a:t>
            </a:r>
            <a:r>
              <a:rPr lang="hu-HU" altLang="fr-FR" dirty="0" err="1"/>
              <a:t>megállapodástervezet</a:t>
            </a:r>
            <a:r>
              <a:rPr lang="hu-HU" altLang="fr-FR" dirty="0"/>
              <a:t> hátrányosan érintheti az uniós jog sajátos jellemzőit és autonómiáját (2/13. sz. vélemény). Folyamatban vannak az EUB által felvetett kérdések megoldására és a tárgyalások folytatására vonatkozó megbeszélések.</a:t>
            </a:r>
            <a:endParaRPr lang="en-US" altLang="fr-FR" dirty="0"/>
          </a:p>
        </p:txBody>
      </p:sp>
    </p:spTree>
    <p:extLst>
      <p:ext uri="{BB962C8B-B14F-4D97-AF65-F5344CB8AC3E}">
        <p14:creationId xmlns:p14="http://schemas.microsoft.com/office/powerpoint/2010/main" val="292723353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6083">
                                            <p:txEl>
                                              <p:pRg st="0" end="0"/>
                                            </p:txEl>
                                          </p:spTgt>
                                        </p:tgtEl>
                                        <p:attrNameLst>
                                          <p:attrName>style.visibility</p:attrName>
                                        </p:attrNameLst>
                                      </p:cBhvr>
                                      <p:to>
                                        <p:strVal val="visible"/>
                                      </p:to>
                                    </p:set>
                                    <p:animEffect transition="in" filter="fade">
                                      <p:cBhvr>
                                        <p:cTn id="14" dur="500"/>
                                        <p:tgtEl>
                                          <p:spTgt spid="46083">
                                            <p:txEl>
                                              <p:pRg st="0" end="0"/>
                                            </p:txEl>
                                          </p:spTgt>
                                        </p:tgtEl>
                                      </p:cBhvr>
                                    </p:animEffect>
                                    <p:anim calcmode="lin" valueType="num">
                                      <p:cBhvr>
                                        <p:cTn id="15"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60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6083">
                                            <p:txEl>
                                              <p:pRg st="1" end="1"/>
                                            </p:txEl>
                                          </p:spTgt>
                                        </p:tgtEl>
                                        <p:attrNameLst>
                                          <p:attrName>style.visibility</p:attrName>
                                        </p:attrNameLst>
                                      </p:cBhvr>
                                      <p:to>
                                        <p:strVal val="visible"/>
                                      </p:to>
                                    </p:set>
                                    <p:animEffect transition="in" filter="fade">
                                      <p:cBhvr>
                                        <p:cTn id="21" dur="500"/>
                                        <p:tgtEl>
                                          <p:spTgt spid="46083">
                                            <p:txEl>
                                              <p:pRg st="1" end="1"/>
                                            </p:txEl>
                                          </p:spTgt>
                                        </p:tgtEl>
                                      </p:cBhvr>
                                    </p:animEffect>
                                    <p:anim calcmode="lin" valueType="num">
                                      <p:cBhvr>
                                        <p:cTn id="22"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4608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normAutofit/>
          </a:bodyPr>
          <a:lstStyle/>
          <a:p>
            <a:pPr algn="ctr"/>
            <a:r>
              <a:rPr lang="hu-HU" altLang="fr-FR" sz="4000" b="1" u="sng" dirty="0"/>
              <a:t>Alapvető jogok a Szerződésekben</a:t>
            </a:r>
            <a:endParaRPr lang="en-GB" altLang="fr-FR" sz="4000" b="1" u="sng" dirty="0"/>
          </a:p>
        </p:txBody>
      </p:sp>
      <p:sp>
        <p:nvSpPr>
          <p:cNvPr id="46083" name="Rectangle 3"/>
          <p:cNvSpPr>
            <a:spLocks noGrp="1" noChangeArrowheads="1"/>
          </p:cNvSpPr>
          <p:nvPr>
            <p:ph type="body" idx="1"/>
          </p:nvPr>
        </p:nvSpPr>
        <p:spPr>
          <a:xfrm>
            <a:off x="942392" y="1219200"/>
            <a:ext cx="10431624" cy="5517502"/>
          </a:xfrm>
        </p:spPr>
        <p:txBody>
          <a:bodyPr>
            <a:normAutofit/>
          </a:bodyPr>
          <a:lstStyle/>
          <a:p>
            <a:pPr marL="0" indent="0" algn="ctr">
              <a:buNone/>
            </a:pPr>
            <a:r>
              <a:rPr lang="hu-HU" altLang="fr-FR" b="1" dirty="0"/>
              <a:t>Az EU Alapjogi Chartája</a:t>
            </a:r>
          </a:p>
          <a:p>
            <a:pPr marL="0" indent="0" algn="just">
              <a:buNone/>
            </a:pPr>
            <a:endParaRPr lang="hu-HU" altLang="fr-FR" b="1" dirty="0"/>
          </a:p>
          <a:p>
            <a:pPr marL="0" indent="0" algn="just">
              <a:buNone/>
            </a:pPr>
            <a:r>
              <a:rPr lang="en-US" altLang="fr-FR" dirty="0"/>
              <a:t>Az </a:t>
            </a:r>
            <a:r>
              <a:rPr lang="en-US" altLang="fr-FR" dirty="0" err="1"/>
              <a:t>Európai</a:t>
            </a:r>
            <a:r>
              <a:rPr lang="en-US" altLang="fr-FR" dirty="0"/>
              <a:t> </a:t>
            </a:r>
            <a:r>
              <a:rPr lang="en-US" altLang="fr-FR" dirty="0" err="1"/>
              <a:t>Bizottság</a:t>
            </a:r>
            <a:r>
              <a:rPr lang="en-US" altLang="fr-FR" dirty="0"/>
              <a:t> </a:t>
            </a:r>
            <a:r>
              <a:rPr lang="en-US" altLang="fr-FR" dirty="0" err="1"/>
              <a:t>által</a:t>
            </a:r>
            <a:r>
              <a:rPr lang="en-US" altLang="fr-FR" dirty="0"/>
              <a:t> </a:t>
            </a:r>
            <a:r>
              <a:rPr lang="en-US" altLang="fr-FR" dirty="0" err="1"/>
              <a:t>az</a:t>
            </a:r>
            <a:r>
              <a:rPr lang="en-US" altLang="fr-FR" dirty="0"/>
              <a:t> EJEE-</a:t>
            </a:r>
            <a:r>
              <a:rPr lang="en-US" altLang="fr-FR" dirty="0" err="1"/>
              <a:t>hez</a:t>
            </a:r>
            <a:r>
              <a:rPr lang="en-US" altLang="fr-FR" dirty="0"/>
              <a:t> </a:t>
            </a:r>
            <a:r>
              <a:rPr lang="en-US" altLang="fr-FR" dirty="0" err="1"/>
              <a:t>való</a:t>
            </a:r>
            <a:r>
              <a:rPr lang="en-US" altLang="fr-FR" dirty="0"/>
              <a:t> </a:t>
            </a:r>
            <a:r>
              <a:rPr lang="en-US" altLang="fr-FR" dirty="0" err="1"/>
              <a:t>csatlakozással</a:t>
            </a:r>
            <a:r>
              <a:rPr lang="en-US" altLang="fr-FR" dirty="0"/>
              <a:t> </a:t>
            </a:r>
            <a:r>
              <a:rPr lang="en-US" altLang="fr-FR" dirty="0" err="1"/>
              <a:t>az</a:t>
            </a:r>
            <a:r>
              <a:rPr lang="en-US" altLang="fr-FR" dirty="0"/>
              <a:t> </a:t>
            </a:r>
            <a:r>
              <a:rPr lang="en-US" altLang="fr-FR" dirty="0" err="1"/>
              <a:t>alapvető</a:t>
            </a:r>
            <a:r>
              <a:rPr lang="en-US" altLang="fr-FR" dirty="0"/>
              <a:t> </a:t>
            </a:r>
            <a:r>
              <a:rPr lang="en-US" altLang="fr-FR" dirty="0" err="1"/>
              <a:t>jogokkal</a:t>
            </a:r>
            <a:r>
              <a:rPr lang="en-US" altLang="fr-FR" dirty="0"/>
              <a:t> </a:t>
            </a:r>
            <a:r>
              <a:rPr lang="en-US" altLang="fr-FR" dirty="0" err="1"/>
              <a:t>való</a:t>
            </a:r>
            <a:r>
              <a:rPr lang="en-US" altLang="fr-FR" dirty="0"/>
              <a:t> </a:t>
            </a:r>
            <a:r>
              <a:rPr lang="en-US" altLang="fr-FR" dirty="0" err="1"/>
              <a:t>összhang</a:t>
            </a:r>
            <a:r>
              <a:rPr lang="en-US" altLang="fr-FR" dirty="0"/>
              <a:t> </a:t>
            </a:r>
            <a:r>
              <a:rPr lang="en-US" altLang="fr-FR" dirty="0" err="1"/>
              <a:t>biztosítása</a:t>
            </a:r>
            <a:r>
              <a:rPr lang="en-US" altLang="fr-FR" dirty="0"/>
              <a:t> </a:t>
            </a:r>
            <a:r>
              <a:rPr lang="en-US" altLang="fr-FR" dirty="0" err="1"/>
              <a:t>érdekében</a:t>
            </a:r>
            <a:r>
              <a:rPr lang="en-US" altLang="fr-FR" dirty="0"/>
              <a:t> </a:t>
            </a:r>
            <a:r>
              <a:rPr lang="en-US" altLang="fr-FR" dirty="0" err="1"/>
              <a:t>előirányzott</a:t>
            </a:r>
            <a:r>
              <a:rPr lang="en-US" altLang="fr-FR" dirty="0"/>
              <a:t> „</a:t>
            </a:r>
            <a:r>
              <a:rPr lang="en-US" altLang="fr-FR" dirty="0" err="1"/>
              <a:t>külső</a:t>
            </a:r>
            <a:r>
              <a:rPr lang="en-US" altLang="fr-FR" dirty="0"/>
              <a:t>” </a:t>
            </a:r>
            <a:r>
              <a:rPr lang="en-US" altLang="fr-FR" dirty="0" err="1"/>
              <a:t>ellenőrzési</a:t>
            </a:r>
            <a:r>
              <a:rPr lang="en-US" altLang="fr-FR" dirty="0"/>
              <a:t> </a:t>
            </a:r>
            <a:r>
              <a:rPr lang="en-US" altLang="fr-FR" dirty="0" err="1"/>
              <a:t>mechanizmussal</a:t>
            </a:r>
            <a:r>
              <a:rPr lang="en-US" altLang="fr-FR" dirty="0"/>
              <a:t> </a:t>
            </a:r>
            <a:r>
              <a:rPr lang="en-US" altLang="fr-FR" dirty="0" err="1"/>
              <a:t>párhuzamosan</a:t>
            </a:r>
            <a:r>
              <a:rPr lang="en-US" altLang="fr-FR" dirty="0"/>
              <a:t> </a:t>
            </a:r>
            <a:r>
              <a:rPr lang="en-US" altLang="fr-FR" dirty="0" err="1"/>
              <a:t>az</a:t>
            </a:r>
            <a:r>
              <a:rPr lang="en-US" altLang="fr-FR" dirty="0"/>
              <a:t> </a:t>
            </a:r>
            <a:r>
              <a:rPr lang="en-US" altLang="fr-FR" dirty="0" err="1"/>
              <a:t>Európai</a:t>
            </a:r>
            <a:r>
              <a:rPr lang="en-US" altLang="fr-FR" dirty="0"/>
              <a:t> </a:t>
            </a:r>
            <a:r>
              <a:rPr lang="en-US" altLang="fr-FR" dirty="0" err="1"/>
              <a:t>Bizottság</a:t>
            </a:r>
            <a:r>
              <a:rPr lang="en-US" altLang="fr-FR" dirty="0"/>
              <a:t> </a:t>
            </a:r>
            <a:r>
              <a:rPr lang="en-US" altLang="fr-FR" dirty="0" err="1"/>
              <a:t>szintjén</a:t>
            </a:r>
            <a:r>
              <a:rPr lang="en-US" altLang="fr-FR" dirty="0"/>
              <a:t> </a:t>
            </a:r>
            <a:r>
              <a:rPr lang="en-US" altLang="fr-FR" dirty="0" err="1"/>
              <a:t>egy</a:t>
            </a:r>
            <a:r>
              <a:rPr lang="en-US" altLang="fr-FR" dirty="0"/>
              <a:t> „</a:t>
            </a:r>
            <a:r>
              <a:rPr lang="en-US" altLang="fr-FR" dirty="0" err="1"/>
              <a:t>belső</a:t>
            </a:r>
            <a:r>
              <a:rPr lang="en-US" altLang="fr-FR" dirty="0"/>
              <a:t>” </a:t>
            </a:r>
            <a:r>
              <a:rPr lang="en-US" altLang="fr-FR" dirty="0" err="1"/>
              <a:t>ellenőrző</a:t>
            </a:r>
            <a:r>
              <a:rPr lang="en-US" altLang="fr-FR" dirty="0"/>
              <a:t> </a:t>
            </a:r>
            <a:r>
              <a:rPr lang="en-US" altLang="fr-FR" dirty="0" err="1"/>
              <a:t>mechanizmusra</a:t>
            </a:r>
            <a:r>
              <a:rPr lang="en-US" altLang="fr-FR" dirty="0"/>
              <a:t> volt </a:t>
            </a:r>
            <a:r>
              <a:rPr lang="en-US" altLang="fr-FR" dirty="0" err="1"/>
              <a:t>szükség</a:t>
            </a:r>
            <a:r>
              <a:rPr lang="en-US" altLang="fr-FR" dirty="0"/>
              <a:t>, </a:t>
            </a:r>
            <a:r>
              <a:rPr lang="en-US" altLang="fr-FR" dirty="0" err="1"/>
              <a:t>hogy</a:t>
            </a:r>
            <a:r>
              <a:rPr lang="en-US" altLang="fr-FR" dirty="0"/>
              <a:t> </a:t>
            </a:r>
            <a:r>
              <a:rPr lang="en-US" altLang="fr-FR" dirty="0" err="1"/>
              <a:t>lehetővé</a:t>
            </a:r>
            <a:r>
              <a:rPr lang="en-US" altLang="fr-FR" dirty="0"/>
              <a:t> </a:t>
            </a:r>
            <a:r>
              <a:rPr lang="en-US" altLang="fr-FR" dirty="0" err="1"/>
              <a:t>váljon</a:t>
            </a:r>
            <a:r>
              <a:rPr lang="en-US" altLang="fr-FR" dirty="0"/>
              <a:t> </a:t>
            </a:r>
            <a:r>
              <a:rPr lang="en-US" altLang="fr-FR" dirty="0" err="1"/>
              <a:t>az</a:t>
            </a:r>
            <a:r>
              <a:rPr lang="en-US" altLang="fr-FR" dirty="0"/>
              <a:t> EUB </a:t>
            </a:r>
            <a:r>
              <a:rPr lang="en-US" altLang="fr-FR" dirty="0" err="1"/>
              <a:t>általi</a:t>
            </a:r>
            <a:r>
              <a:rPr lang="en-US" altLang="fr-FR" dirty="0"/>
              <a:t> </a:t>
            </a:r>
            <a:r>
              <a:rPr lang="en-US" altLang="fr-FR" dirty="0" err="1"/>
              <a:t>előzetes</a:t>
            </a:r>
            <a:r>
              <a:rPr lang="en-US" altLang="fr-FR" dirty="0"/>
              <a:t> </a:t>
            </a:r>
            <a:r>
              <a:rPr lang="en-US" altLang="fr-FR" dirty="0" err="1"/>
              <a:t>és</a:t>
            </a:r>
            <a:r>
              <a:rPr lang="en-US" altLang="fr-FR" dirty="0"/>
              <a:t> </a:t>
            </a:r>
            <a:r>
              <a:rPr lang="en-US" altLang="fr-FR" dirty="0" err="1"/>
              <a:t>önálló</a:t>
            </a:r>
            <a:r>
              <a:rPr lang="en-US" altLang="fr-FR" dirty="0"/>
              <a:t> </a:t>
            </a:r>
            <a:r>
              <a:rPr lang="en-US" altLang="fr-FR" dirty="0" err="1"/>
              <a:t>bírósági</a:t>
            </a:r>
            <a:r>
              <a:rPr lang="en-US" altLang="fr-FR" dirty="0"/>
              <a:t> </a:t>
            </a:r>
            <a:r>
              <a:rPr lang="en-US" altLang="fr-FR" dirty="0" err="1"/>
              <a:t>felülvizsgálat</a:t>
            </a:r>
            <a:r>
              <a:rPr lang="en-US" altLang="fr-FR" dirty="0"/>
              <a:t>. </a:t>
            </a:r>
            <a:r>
              <a:rPr lang="en-US" altLang="fr-FR" dirty="0" err="1"/>
              <a:t>Ennek</a:t>
            </a:r>
            <a:r>
              <a:rPr lang="en-US" altLang="fr-FR" dirty="0"/>
              <a:t> </a:t>
            </a:r>
            <a:r>
              <a:rPr lang="en-US" altLang="fr-FR" dirty="0" err="1"/>
              <a:t>érdekében</a:t>
            </a:r>
            <a:r>
              <a:rPr lang="en-US" altLang="fr-FR" dirty="0"/>
              <a:t> </a:t>
            </a:r>
            <a:r>
              <a:rPr lang="en-US" altLang="fr-FR" dirty="0" err="1"/>
              <a:t>szükség</a:t>
            </a:r>
            <a:r>
              <a:rPr lang="en-US" altLang="fr-FR" dirty="0"/>
              <a:t> volt </a:t>
            </a:r>
            <a:r>
              <a:rPr lang="en-US" altLang="fr-FR" dirty="0" err="1"/>
              <a:t>arra</a:t>
            </a:r>
            <a:r>
              <a:rPr lang="en-US" altLang="fr-FR" dirty="0"/>
              <a:t>, </a:t>
            </a:r>
            <a:r>
              <a:rPr lang="en-US" altLang="fr-FR" dirty="0" err="1"/>
              <a:t>hogy</a:t>
            </a:r>
            <a:r>
              <a:rPr lang="en-US" altLang="fr-FR" dirty="0"/>
              <a:t> </a:t>
            </a:r>
            <a:r>
              <a:rPr lang="en-US" altLang="fr-FR" dirty="0" err="1"/>
              <a:t>az</a:t>
            </a:r>
            <a:r>
              <a:rPr lang="en-US" altLang="fr-FR" dirty="0"/>
              <a:t> EU </a:t>
            </a:r>
            <a:r>
              <a:rPr lang="en-US" altLang="fr-FR" dirty="0" err="1"/>
              <a:t>sajátos</a:t>
            </a:r>
            <a:r>
              <a:rPr lang="en-US" altLang="fr-FR" dirty="0"/>
              <a:t> </a:t>
            </a:r>
            <a:r>
              <a:rPr lang="en-US" altLang="fr-FR" dirty="0" err="1"/>
              <a:t>jogokkal</a:t>
            </a:r>
            <a:r>
              <a:rPr lang="en-US" altLang="fr-FR" dirty="0"/>
              <a:t> </a:t>
            </a:r>
            <a:r>
              <a:rPr lang="en-US" altLang="fr-FR" dirty="0" err="1"/>
              <a:t>rendelkezzen</a:t>
            </a:r>
            <a:r>
              <a:rPr lang="en-US" altLang="fr-FR" dirty="0"/>
              <a:t>, </a:t>
            </a:r>
            <a:r>
              <a:rPr lang="en-US" altLang="fr-FR" dirty="0" err="1"/>
              <a:t>és</a:t>
            </a:r>
            <a:r>
              <a:rPr lang="en-US" altLang="fr-FR" dirty="0"/>
              <a:t> </a:t>
            </a:r>
            <a:r>
              <a:rPr lang="en-US" altLang="fr-FR" dirty="0" err="1"/>
              <a:t>az</a:t>
            </a:r>
            <a:r>
              <a:rPr lang="en-US" altLang="fr-FR" dirty="0"/>
              <a:t> </a:t>
            </a:r>
            <a:r>
              <a:rPr lang="en-US" altLang="fr-FR" dirty="0" err="1"/>
              <a:t>Európai</a:t>
            </a:r>
            <a:r>
              <a:rPr lang="en-US" altLang="fr-FR" dirty="0"/>
              <a:t> </a:t>
            </a:r>
            <a:r>
              <a:rPr lang="en-US" altLang="fr-FR" dirty="0" err="1"/>
              <a:t>Tanács</a:t>
            </a:r>
            <a:r>
              <a:rPr lang="en-US" altLang="fr-FR" dirty="0"/>
              <a:t> 1999. </a:t>
            </a:r>
            <a:r>
              <a:rPr lang="en-US" altLang="fr-FR" dirty="0" err="1"/>
              <a:t>évi</a:t>
            </a:r>
            <a:r>
              <a:rPr lang="en-US" altLang="fr-FR" dirty="0"/>
              <a:t> </a:t>
            </a:r>
            <a:r>
              <a:rPr lang="en-US" altLang="fr-FR" dirty="0" err="1"/>
              <a:t>kölni</a:t>
            </a:r>
            <a:r>
              <a:rPr lang="en-US" altLang="fr-FR" dirty="0"/>
              <a:t> </a:t>
            </a:r>
            <a:r>
              <a:rPr lang="en-US" altLang="fr-FR" dirty="0" err="1"/>
              <a:t>ülésén</a:t>
            </a:r>
            <a:r>
              <a:rPr lang="en-US" altLang="fr-FR" dirty="0"/>
              <a:t> </a:t>
            </a:r>
            <a:r>
              <a:rPr lang="en-US" altLang="fr-FR" dirty="0" err="1"/>
              <a:t>döntés</a:t>
            </a:r>
            <a:r>
              <a:rPr lang="en-US" altLang="fr-FR" dirty="0"/>
              <a:t> </a:t>
            </a:r>
            <a:r>
              <a:rPr lang="en-US" altLang="fr-FR" dirty="0" err="1"/>
              <a:t>született</a:t>
            </a:r>
            <a:r>
              <a:rPr lang="en-US" altLang="fr-FR" dirty="0"/>
              <a:t> </a:t>
            </a:r>
            <a:r>
              <a:rPr lang="en-US" altLang="fr-FR" dirty="0" err="1"/>
              <a:t>egy</a:t>
            </a:r>
            <a:r>
              <a:rPr lang="en-US" altLang="fr-FR" dirty="0"/>
              <a:t>, </a:t>
            </a:r>
            <a:r>
              <a:rPr lang="en-US" altLang="fr-FR" dirty="0" err="1"/>
              <a:t>az</a:t>
            </a:r>
            <a:r>
              <a:rPr lang="en-US" altLang="fr-FR" dirty="0"/>
              <a:t> </a:t>
            </a:r>
            <a:r>
              <a:rPr lang="en-US" altLang="fr-FR" dirty="0" err="1"/>
              <a:t>Alapjogi</a:t>
            </a:r>
            <a:r>
              <a:rPr lang="en-US" altLang="fr-FR" dirty="0"/>
              <a:t> Charta </a:t>
            </a:r>
            <a:r>
              <a:rPr lang="en-US" altLang="fr-FR" dirty="0" err="1"/>
              <a:t>Tervezetét</a:t>
            </a:r>
            <a:r>
              <a:rPr lang="en-US" altLang="fr-FR" dirty="0"/>
              <a:t> </a:t>
            </a:r>
            <a:r>
              <a:rPr lang="en-US" altLang="fr-FR" dirty="0" err="1"/>
              <a:t>kidolgozó</a:t>
            </a:r>
            <a:r>
              <a:rPr lang="en-US" altLang="fr-FR" dirty="0"/>
              <a:t> </a:t>
            </a:r>
            <a:r>
              <a:rPr lang="en-US" altLang="fr-FR" dirty="0" err="1"/>
              <a:t>Konvent</a:t>
            </a:r>
            <a:r>
              <a:rPr lang="en-US" altLang="fr-FR" dirty="0"/>
              <a:t> </a:t>
            </a:r>
            <a:r>
              <a:rPr lang="en-US" altLang="fr-FR" dirty="0" err="1"/>
              <a:t>összehívásáról</a:t>
            </a:r>
            <a:r>
              <a:rPr lang="en-US" altLang="fr-FR" dirty="0"/>
              <a:t>.</a:t>
            </a:r>
          </a:p>
        </p:txBody>
      </p:sp>
    </p:spTree>
    <p:extLst>
      <p:ext uri="{BB962C8B-B14F-4D97-AF65-F5344CB8AC3E}">
        <p14:creationId xmlns:p14="http://schemas.microsoft.com/office/powerpoint/2010/main" val="397585444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6083">
                                            <p:txEl>
                                              <p:pRg st="2" end="2"/>
                                            </p:txEl>
                                          </p:spTgt>
                                        </p:tgtEl>
                                        <p:attrNameLst>
                                          <p:attrName>style.visibility</p:attrName>
                                        </p:attrNameLst>
                                      </p:cBhvr>
                                      <p:to>
                                        <p:strVal val="visible"/>
                                      </p:to>
                                    </p:set>
                                    <p:animEffect transition="in" filter="fade">
                                      <p:cBhvr>
                                        <p:cTn id="14" dur="500"/>
                                        <p:tgtEl>
                                          <p:spTgt spid="46083">
                                            <p:txEl>
                                              <p:pRg st="2" end="2"/>
                                            </p:txEl>
                                          </p:spTgt>
                                        </p:tgtEl>
                                      </p:cBhvr>
                                    </p:animEffect>
                                    <p:anim calcmode="lin" valueType="num">
                                      <p:cBhvr>
                                        <p:cTn id="15"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4608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normAutofit/>
          </a:bodyPr>
          <a:lstStyle/>
          <a:p>
            <a:pPr algn="ctr"/>
            <a:r>
              <a:rPr lang="hu-HU" altLang="fr-FR" sz="4000" b="1" u="sng" dirty="0"/>
              <a:t>Alapvető jogok a Szerződésekben</a:t>
            </a:r>
            <a:endParaRPr lang="en-GB" altLang="fr-FR" sz="4000" b="1" u="sng" dirty="0"/>
          </a:p>
        </p:txBody>
      </p:sp>
      <p:sp>
        <p:nvSpPr>
          <p:cNvPr id="46083" name="Rectangle 3"/>
          <p:cNvSpPr>
            <a:spLocks noGrp="1" noChangeArrowheads="1"/>
          </p:cNvSpPr>
          <p:nvPr>
            <p:ph type="body" idx="1"/>
          </p:nvPr>
        </p:nvSpPr>
        <p:spPr>
          <a:xfrm>
            <a:off x="942392" y="1219200"/>
            <a:ext cx="10431624" cy="5517502"/>
          </a:xfrm>
        </p:spPr>
        <p:txBody>
          <a:bodyPr>
            <a:normAutofit lnSpcReduction="10000"/>
          </a:bodyPr>
          <a:lstStyle/>
          <a:p>
            <a:pPr marL="0" indent="0" algn="ctr">
              <a:buNone/>
            </a:pPr>
            <a:r>
              <a:rPr lang="hu-HU" altLang="fr-FR" b="1" dirty="0"/>
              <a:t>Az EU Alapjogi Chartája</a:t>
            </a:r>
          </a:p>
          <a:p>
            <a:pPr marL="0" indent="0" algn="just">
              <a:buNone/>
            </a:pPr>
            <a:endParaRPr lang="hu-HU" altLang="fr-FR" b="1" dirty="0"/>
          </a:p>
          <a:p>
            <a:pPr marL="0" indent="0" algn="just">
              <a:buNone/>
            </a:pPr>
            <a:r>
              <a:rPr lang="hu-HU" altLang="fr-FR" dirty="0"/>
              <a:t>A Chartát 2000-ben, Nizzában hirdette ki ünnepélyesen a Parlament, a Tanács és a Bizottság. Miután módosították, 2007-ben újra kihirdették. A Charta azonban – az EUSZ 6. cikke (1) bekezdésének megfelelően – csak a Lisszaboni Szerződés 2009. december 1-jei elfogadása óta bír közvetlen hatállyal, és ezáltal kötelező erejű elsődleges jogforrássá vált.</a:t>
            </a:r>
          </a:p>
          <a:p>
            <a:pPr marL="0" indent="0" algn="just">
              <a:buNone/>
            </a:pPr>
            <a:r>
              <a:rPr lang="en-US" altLang="fr-FR" dirty="0"/>
              <a:t>A Charta </a:t>
            </a:r>
            <a:r>
              <a:rPr lang="en-US" altLang="fr-FR" dirty="0" err="1"/>
              <a:t>hatálya</a:t>
            </a:r>
            <a:r>
              <a:rPr lang="en-US" altLang="fr-FR" dirty="0"/>
              <a:t> </a:t>
            </a:r>
            <a:r>
              <a:rPr lang="en-US" altLang="fr-FR" dirty="0" err="1"/>
              <a:t>ugyanakkor</a:t>
            </a:r>
            <a:r>
              <a:rPr lang="en-US" altLang="fr-FR" dirty="0"/>
              <a:t> </a:t>
            </a:r>
            <a:r>
              <a:rPr lang="en-US" altLang="fr-FR" dirty="0" err="1"/>
              <a:t>igen</a:t>
            </a:r>
            <a:r>
              <a:rPr lang="en-US" altLang="fr-FR" dirty="0"/>
              <a:t> </a:t>
            </a:r>
            <a:r>
              <a:rPr lang="en-US" altLang="fr-FR" dirty="0" err="1"/>
              <a:t>széles</a:t>
            </a:r>
            <a:r>
              <a:rPr lang="en-US" altLang="fr-FR" dirty="0"/>
              <a:t> </a:t>
            </a:r>
            <a:r>
              <a:rPr lang="en-US" altLang="fr-FR" dirty="0" err="1"/>
              <a:t>lehet</a:t>
            </a:r>
            <a:r>
              <a:rPr lang="en-US" altLang="fr-FR" dirty="0"/>
              <a:t>, </a:t>
            </a:r>
            <a:r>
              <a:rPr lang="en-US" altLang="fr-FR" dirty="0" err="1"/>
              <a:t>mivel</a:t>
            </a:r>
            <a:r>
              <a:rPr lang="en-US" altLang="fr-FR" dirty="0"/>
              <a:t> </a:t>
            </a:r>
            <a:r>
              <a:rPr lang="en-US" altLang="fr-FR" dirty="0" err="1"/>
              <a:t>az</a:t>
            </a:r>
            <a:r>
              <a:rPr lang="en-US" altLang="fr-FR" dirty="0"/>
              <a:t> </a:t>
            </a:r>
            <a:r>
              <a:rPr lang="en-US" altLang="fr-FR" dirty="0" err="1"/>
              <a:t>általa</a:t>
            </a:r>
            <a:r>
              <a:rPr lang="en-US" altLang="fr-FR" dirty="0"/>
              <a:t> </a:t>
            </a:r>
            <a:r>
              <a:rPr lang="en-US" altLang="fr-FR" dirty="0" err="1"/>
              <a:t>elismert</a:t>
            </a:r>
            <a:r>
              <a:rPr lang="en-US" altLang="fr-FR" dirty="0"/>
              <a:t> </a:t>
            </a:r>
            <a:r>
              <a:rPr lang="en-US" altLang="fr-FR" dirty="0" err="1"/>
              <a:t>jogok</a:t>
            </a:r>
            <a:r>
              <a:rPr lang="en-US" altLang="fr-FR" dirty="0"/>
              <a:t> </a:t>
            </a:r>
            <a:r>
              <a:rPr lang="en-US" altLang="fr-FR" dirty="0" err="1"/>
              <a:t>többsége</a:t>
            </a:r>
            <a:r>
              <a:rPr lang="en-US" altLang="fr-FR" dirty="0"/>
              <a:t> „</a:t>
            </a:r>
            <a:r>
              <a:rPr lang="en-US" altLang="fr-FR" dirty="0" err="1"/>
              <a:t>mindenkire</a:t>
            </a:r>
            <a:r>
              <a:rPr lang="en-US" altLang="fr-FR" dirty="0"/>
              <a:t>” </a:t>
            </a:r>
            <a:r>
              <a:rPr lang="en-US" altLang="fr-FR" dirty="0" err="1"/>
              <a:t>vonatkozik</a:t>
            </a:r>
            <a:r>
              <a:rPr lang="en-US" altLang="fr-FR" dirty="0"/>
              <a:t>, </a:t>
            </a:r>
            <a:r>
              <a:rPr lang="en-US" altLang="fr-FR" dirty="0" err="1"/>
              <a:t>függetlenül</a:t>
            </a:r>
            <a:r>
              <a:rPr lang="en-US" altLang="fr-FR" dirty="0"/>
              <a:t> </a:t>
            </a:r>
            <a:r>
              <a:rPr lang="en-US" altLang="fr-FR" dirty="0" err="1"/>
              <a:t>az</a:t>
            </a:r>
            <a:r>
              <a:rPr lang="en-US" altLang="fr-FR" dirty="0"/>
              <a:t> </a:t>
            </a:r>
            <a:r>
              <a:rPr lang="en-US" altLang="fr-FR" dirty="0" err="1"/>
              <a:t>állampolgárságtól</a:t>
            </a:r>
            <a:r>
              <a:rPr lang="en-US" altLang="fr-FR" dirty="0"/>
              <a:t> </a:t>
            </a:r>
            <a:r>
              <a:rPr lang="en-US" altLang="fr-FR" dirty="0" err="1"/>
              <a:t>vagy</a:t>
            </a:r>
            <a:r>
              <a:rPr lang="en-US" altLang="fr-FR" dirty="0"/>
              <a:t> a </a:t>
            </a:r>
            <a:r>
              <a:rPr lang="en-US" altLang="fr-FR" dirty="0" err="1"/>
              <a:t>jogállástól</a:t>
            </a:r>
            <a:r>
              <a:rPr lang="en-US" altLang="fr-FR" dirty="0"/>
              <a:t>, </a:t>
            </a:r>
            <a:r>
              <a:rPr lang="en-US" altLang="fr-FR" dirty="0" err="1"/>
              <a:t>ugyanakkor</a:t>
            </a:r>
            <a:r>
              <a:rPr lang="en-US" altLang="fr-FR" dirty="0"/>
              <a:t> </a:t>
            </a:r>
            <a:r>
              <a:rPr lang="en-US" altLang="fr-FR" dirty="0" err="1"/>
              <a:t>alkalmazását</a:t>
            </a:r>
            <a:r>
              <a:rPr lang="en-US" altLang="fr-FR" dirty="0"/>
              <a:t> </a:t>
            </a:r>
            <a:r>
              <a:rPr lang="en-US" altLang="fr-FR" dirty="0" err="1"/>
              <a:t>az</a:t>
            </a:r>
            <a:r>
              <a:rPr lang="en-US" altLang="fr-FR" dirty="0"/>
              <a:t> 51. </a:t>
            </a:r>
            <a:r>
              <a:rPr lang="en-US" altLang="fr-FR" dirty="0" err="1"/>
              <a:t>cikk</a:t>
            </a:r>
            <a:r>
              <a:rPr lang="en-US" altLang="fr-FR" dirty="0"/>
              <a:t> </a:t>
            </a:r>
            <a:r>
              <a:rPr lang="en-US" altLang="fr-FR" dirty="0" err="1"/>
              <a:t>az</a:t>
            </a:r>
            <a:r>
              <a:rPr lang="en-US" altLang="fr-FR" dirty="0"/>
              <a:t> </a:t>
            </a:r>
            <a:r>
              <a:rPr lang="en-US" altLang="fr-FR" dirty="0" err="1"/>
              <a:t>uniós</a:t>
            </a:r>
            <a:r>
              <a:rPr lang="en-US" altLang="fr-FR" dirty="0"/>
              <a:t> </a:t>
            </a:r>
            <a:r>
              <a:rPr lang="en-US" altLang="fr-FR" dirty="0" err="1"/>
              <a:t>intézményekre</a:t>
            </a:r>
            <a:r>
              <a:rPr lang="en-US" altLang="fr-FR" dirty="0"/>
              <a:t> </a:t>
            </a:r>
            <a:r>
              <a:rPr lang="en-US" altLang="fr-FR" dirty="0" err="1"/>
              <a:t>és</a:t>
            </a:r>
            <a:r>
              <a:rPr lang="en-US" altLang="fr-FR" dirty="0"/>
              <a:t> </a:t>
            </a:r>
            <a:r>
              <a:rPr lang="en-US" altLang="fr-FR" dirty="0" err="1"/>
              <a:t>szervekre</a:t>
            </a:r>
            <a:r>
              <a:rPr lang="en-US" altLang="fr-FR" dirty="0"/>
              <a:t> </a:t>
            </a:r>
            <a:r>
              <a:rPr lang="en-US" altLang="fr-FR" dirty="0" err="1"/>
              <a:t>korlátozza</a:t>
            </a:r>
            <a:r>
              <a:rPr lang="en-US" altLang="fr-FR" dirty="0"/>
              <a:t>, </a:t>
            </a:r>
            <a:r>
              <a:rPr lang="en-US" altLang="fr-FR" dirty="0" err="1"/>
              <a:t>illetve</a:t>
            </a:r>
            <a:r>
              <a:rPr lang="en-US" altLang="fr-FR" dirty="0"/>
              <a:t> a </a:t>
            </a:r>
            <a:r>
              <a:rPr lang="en-US" altLang="fr-FR" dirty="0" err="1"/>
              <a:t>tagállamokra</a:t>
            </a:r>
            <a:r>
              <a:rPr lang="en-US" altLang="fr-FR" dirty="0"/>
              <a:t> </a:t>
            </a:r>
            <a:r>
              <a:rPr lang="en-US" altLang="fr-FR" dirty="0" err="1"/>
              <a:t>abban</a:t>
            </a:r>
            <a:r>
              <a:rPr lang="en-US" altLang="fr-FR" dirty="0"/>
              <a:t> </a:t>
            </a:r>
            <a:r>
              <a:rPr lang="en-US" altLang="fr-FR" dirty="0" err="1"/>
              <a:t>az</a:t>
            </a:r>
            <a:r>
              <a:rPr lang="en-US" altLang="fr-FR" dirty="0"/>
              <a:t> </a:t>
            </a:r>
            <a:r>
              <a:rPr lang="en-US" altLang="fr-FR" dirty="0" err="1"/>
              <a:t>esetben</a:t>
            </a:r>
            <a:r>
              <a:rPr lang="en-US" altLang="fr-FR" dirty="0"/>
              <a:t>, </a:t>
            </a:r>
            <a:r>
              <a:rPr lang="en-US" altLang="fr-FR" dirty="0" err="1"/>
              <a:t>amikor</a:t>
            </a:r>
            <a:r>
              <a:rPr lang="en-US" altLang="fr-FR" dirty="0"/>
              <a:t> </a:t>
            </a:r>
            <a:r>
              <a:rPr lang="en-US" altLang="fr-FR" dirty="0" err="1"/>
              <a:t>az</a:t>
            </a:r>
            <a:r>
              <a:rPr lang="en-US" altLang="fr-FR" dirty="0"/>
              <a:t> </a:t>
            </a:r>
            <a:r>
              <a:rPr lang="en-US" altLang="fr-FR" dirty="0" err="1"/>
              <a:t>európai</a:t>
            </a:r>
            <a:r>
              <a:rPr lang="en-US" altLang="fr-FR" dirty="0"/>
              <a:t> </a:t>
            </a:r>
            <a:r>
              <a:rPr lang="en-US" altLang="fr-FR" dirty="0" err="1"/>
              <a:t>uniós</a:t>
            </a:r>
            <a:r>
              <a:rPr lang="en-US" altLang="fr-FR" dirty="0"/>
              <a:t> </a:t>
            </a:r>
            <a:r>
              <a:rPr lang="en-US" altLang="fr-FR" dirty="0" err="1"/>
              <a:t>jogot</a:t>
            </a:r>
            <a:r>
              <a:rPr lang="en-US" altLang="fr-FR" dirty="0"/>
              <a:t> </a:t>
            </a:r>
            <a:r>
              <a:rPr lang="en-US" altLang="fr-FR" dirty="0" err="1"/>
              <a:t>végrehajtják</a:t>
            </a:r>
            <a:r>
              <a:rPr lang="en-US" altLang="fr-FR" dirty="0"/>
              <a:t>. E </a:t>
            </a:r>
            <a:r>
              <a:rPr lang="en-US" altLang="fr-FR" dirty="0" err="1"/>
              <a:t>rendelkezés</a:t>
            </a:r>
            <a:r>
              <a:rPr lang="en-US" altLang="fr-FR" dirty="0"/>
              <a:t> </a:t>
            </a:r>
            <a:r>
              <a:rPr lang="en-US" altLang="fr-FR" dirty="0" err="1"/>
              <a:t>célja</a:t>
            </a:r>
            <a:r>
              <a:rPr lang="en-US" altLang="fr-FR" dirty="0"/>
              <a:t>, </a:t>
            </a:r>
            <a:r>
              <a:rPr lang="en-US" altLang="fr-FR" dirty="0" err="1"/>
              <a:t>hogy</a:t>
            </a:r>
            <a:r>
              <a:rPr lang="en-US" altLang="fr-FR" dirty="0"/>
              <a:t> </a:t>
            </a:r>
            <a:r>
              <a:rPr lang="en-US" altLang="fr-FR" dirty="0" err="1"/>
              <a:t>meghúzza</a:t>
            </a:r>
            <a:r>
              <a:rPr lang="en-US" altLang="fr-FR" dirty="0"/>
              <a:t> a </a:t>
            </a:r>
            <a:r>
              <a:rPr lang="en-US" altLang="fr-FR" dirty="0" err="1"/>
              <a:t>határt</a:t>
            </a:r>
            <a:r>
              <a:rPr lang="en-US" altLang="fr-FR" dirty="0"/>
              <a:t> a Charta </a:t>
            </a:r>
            <a:r>
              <a:rPr lang="en-US" altLang="fr-FR" dirty="0" err="1"/>
              <a:t>és</a:t>
            </a:r>
            <a:r>
              <a:rPr lang="en-US" altLang="fr-FR" dirty="0"/>
              <a:t> a </a:t>
            </a:r>
            <a:r>
              <a:rPr lang="en-US" altLang="fr-FR" dirty="0" err="1"/>
              <a:t>nemzeti</a:t>
            </a:r>
            <a:r>
              <a:rPr lang="en-US" altLang="fr-FR" dirty="0"/>
              <a:t> </a:t>
            </a:r>
            <a:r>
              <a:rPr lang="en-US" altLang="fr-FR" dirty="0" err="1"/>
              <a:t>alkotmányok</a:t>
            </a:r>
            <a:r>
              <a:rPr lang="en-US" altLang="fr-FR" dirty="0"/>
              <a:t> </a:t>
            </a:r>
            <a:r>
              <a:rPr lang="en-US" altLang="fr-FR" dirty="0" err="1"/>
              <a:t>hatálya</a:t>
            </a:r>
            <a:r>
              <a:rPr lang="en-US" altLang="fr-FR" dirty="0"/>
              <a:t>, </a:t>
            </a:r>
            <a:r>
              <a:rPr lang="en-US" altLang="fr-FR" dirty="0" err="1"/>
              <a:t>valamint</a:t>
            </a:r>
            <a:r>
              <a:rPr lang="en-US" altLang="fr-FR" dirty="0"/>
              <a:t> </a:t>
            </a:r>
            <a:r>
              <a:rPr lang="en-US" altLang="fr-FR" dirty="0" err="1"/>
              <a:t>az</a:t>
            </a:r>
            <a:r>
              <a:rPr lang="en-US" altLang="fr-FR" dirty="0"/>
              <a:t> EJEE </a:t>
            </a:r>
            <a:r>
              <a:rPr lang="en-US" altLang="fr-FR" dirty="0" err="1"/>
              <a:t>között</a:t>
            </a:r>
            <a:r>
              <a:rPr lang="en-US" altLang="fr-FR" dirty="0"/>
              <a:t>.</a:t>
            </a:r>
          </a:p>
        </p:txBody>
      </p:sp>
    </p:spTree>
    <p:extLst>
      <p:ext uri="{BB962C8B-B14F-4D97-AF65-F5344CB8AC3E}">
        <p14:creationId xmlns:p14="http://schemas.microsoft.com/office/powerpoint/2010/main" val="16560531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normAutofit/>
          </a:bodyPr>
          <a:lstStyle/>
          <a:p>
            <a:pPr algn="ctr"/>
            <a:r>
              <a:rPr lang="hu-HU" altLang="fr-FR" sz="4000" b="1" u="sng" dirty="0"/>
              <a:t>Alapvető jogok a Szerződésekben</a:t>
            </a:r>
            <a:endParaRPr lang="en-GB" altLang="fr-FR" sz="4000" b="1" u="sng" dirty="0"/>
          </a:p>
        </p:txBody>
      </p:sp>
      <p:sp>
        <p:nvSpPr>
          <p:cNvPr id="46083" name="Rectangle 3"/>
          <p:cNvSpPr>
            <a:spLocks noGrp="1" noChangeArrowheads="1"/>
          </p:cNvSpPr>
          <p:nvPr>
            <p:ph type="body" idx="1"/>
          </p:nvPr>
        </p:nvSpPr>
        <p:spPr>
          <a:xfrm>
            <a:off x="942392" y="1219200"/>
            <a:ext cx="10431624" cy="5517502"/>
          </a:xfrm>
        </p:spPr>
        <p:txBody>
          <a:bodyPr>
            <a:normAutofit lnSpcReduction="10000"/>
          </a:bodyPr>
          <a:lstStyle/>
          <a:p>
            <a:pPr marL="0" indent="0" algn="ctr">
              <a:buNone/>
            </a:pPr>
            <a:r>
              <a:rPr lang="hu-HU" altLang="fr-FR" b="1" dirty="0"/>
              <a:t>Az EU Alapjogi Chartája</a:t>
            </a:r>
          </a:p>
          <a:p>
            <a:pPr marL="0" indent="0" algn="just">
              <a:buNone/>
            </a:pPr>
            <a:endParaRPr lang="hu-HU" altLang="fr-FR" b="1" dirty="0"/>
          </a:p>
          <a:p>
            <a:pPr marL="0" indent="0" algn="just">
              <a:buNone/>
            </a:pPr>
            <a:r>
              <a:rPr lang="hu-HU" altLang="fr-FR" dirty="0"/>
              <a:t>A Chartát 2000-ben, Nizzában hirdette ki ünnepélyesen a Parlament, a Tanács és a Bizottság. Miután módosították, 2007-ben újra kihirdették. A Charta azonban – az EUSZ 6. cikke (1) bekezdésének megfelelően – csak a Lisszaboni Szerződés 2009. december 1-jei elfogadása óta bír közvetlen hatállyal, és ezáltal kötelező erejű elsődleges jogforrássá vált.</a:t>
            </a:r>
          </a:p>
          <a:p>
            <a:pPr marL="0" indent="0" algn="just">
              <a:buNone/>
            </a:pPr>
            <a:r>
              <a:rPr lang="en-US" altLang="fr-FR" dirty="0"/>
              <a:t>A Charta </a:t>
            </a:r>
            <a:r>
              <a:rPr lang="en-US" altLang="fr-FR" dirty="0" err="1"/>
              <a:t>hatálya</a:t>
            </a:r>
            <a:r>
              <a:rPr lang="en-US" altLang="fr-FR" dirty="0"/>
              <a:t> </a:t>
            </a:r>
            <a:r>
              <a:rPr lang="en-US" altLang="fr-FR" dirty="0" err="1"/>
              <a:t>ugyanakkor</a:t>
            </a:r>
            <a:r>
              <a:rPr lang="en-US" altLang="fr-FR" dirty="0"/>
              <a:t> </a:t>
            </a:r>
            <a:r>
              <a:rPr lang="en-US" altLang="fr-FR" dirty="0" err="1"/>
              <a:t>igen</a:t>
            </a:r>
            <a:r>
              <a:rPr lang="en-US" altLang="fr-FR" dirty="0"/>
              <a:t> </a:t>
            </a:r>
            <a:r>
              <a:rPr lang="en-US" altLang="fr-FR" dirty="0" err="1"/>
              <a:t>széles</a:t>
            </a:r>
            <a:r>
              <a:rPr lang="en-US" altLang="fr-FR" dirty="0"/>
              <a:t> </a:t>
            </a:r>
            <a:r>
              <a:rPr lang="en-US" altLang="fr-FR" dirty="0" err="1"/>
              <a:t>lehet</a:t>
            </a:r>
            <a:r>
              <a:rPr lang="en-US" altLang="fr-FR" dirty="0"/>
              <a:t>, </a:t>
            </a:r>
            <a:r>
              <a:rPr lang="en-US" altLang="fr-FR" dirty="0" err="1"/>
              <a:t>mivel</a:t>
            </a:r>
            <a:r>
              <a:rPr lang="en-US" altLang="fr-FR" dirty="0"/>
              <a:t> </a:t>
            </a:r>
            <a:r>
              <a:rPr lang="en-US" altLang="fr-FR" dirty="0" err="1"/>
              <a:t>az</a:t>
            </a:r>
            <a:r>
              <a:rPr lang="en-US" altLang="fr-FR" dirty="0"/>
              <a:t> </a:t>
            </a:r>
            <a:r>
              <a:rPr lang="en-US" altLang="fr-FR" dirty="0" err="1"/>
              <a:t>általa</a:t>
            </a:r>
            <a:r>
              <a:rPr lang="en-US" altLang="fr-FR" dirty="0"/>
              <a:t> </a:t>
            </a:r>
            <a:r>
              <a:rPr lang="en-US" altLang="fr-FR" dirty="0" err="1"/>
              <a:t>elismert</a:t>
            </a:r>
            <a:r>
              <a:rPr lang="en-US" altLang="fr-FR" dirty="0"/>
              <a:t> </a:t>
            </a:r>
            <a:r>
              <a:rPr lang="en-US" altLang="fr-FR" dirty="0" err="1"/>
              <a:t>jogok</a:t>
            </a:r>
            <a:r>
              <a:rPr lang="en-US" altLang="fr-FR" dirty="0"/>
              <a:t> </a:t>
            </a:r>
            <a:r>
              <a:rPr lang="en-US" altLang="fr-FR" dirty="0" err="1"/>
              <a:t>többsége</a:t>
            </a:r>
            <a:r>
              <a:rPr lang="en-US" altLang="fr-FR" dirty="0"/>
              <a:t> „</a:t>
            </a:r>
            <a:r>
              <a:rPr lang="en-US" altLang="fr-FR" dirty="0" err="1"/>
              <a:t>mindenkire</a:t>
            </a:r>
            <a:r>
              <a:rPr lang="en-US" altLang="fr-FR" dirty="0"/>
              <a:t>” </a:t>
            </a:r>
            <a:r>
              <a:rPr lang="en-US" altLang="fr-FR" dirty="0" err="1"/>
              <a:t>vonatkozik</a:t>
            </a:r>
            <a:r>
              <a:rPr lang="en-US" altLang="fr-FR" dirty="0"/>
              <a:t>, </a:t>
            </a:r>
            <a:r>
              <a:rPr lang="en-US" altLang="fr-FR" dirty="0" err="1"/>
              <a:t>függetlenül</a:t>
            </a:r>
            <a:r>
              <a:rPr lang="en-US" altLang="fr-FR" dirty="0"/>
              <a:t> </a:t>
            </a:r>
            <a:r>
              <a:rPr lang="en-US" altLang="fr-FR" dirty="0" err="1"/>
              <a:t>az</a:t>
            </a:r>
            <a:r>
              <a:rPr lang="en-US" altLang="fr-FR" dirty="0"/>
              <a:t> </a:t>
            </a:r>
            <a:r>
              <a:rPr lang="en-US" altLang="fr-FR" dirty="0" err="1"/>
              <a:t>állampolgárságtól</a:t>
            </a:r>
            <a:r>
              <a:rPr lang="en-US" altLang="fr-FR" dirty="0"/>
              <a:t> </a:t>
            </a:r>
            <a:r>
              <a:rPr lang="en-US" altLang="fr-FR" dirty="0" err="1"/>
              <a:t>vagy</a:t>
            </a:r>
            <a:r>
              <a:rPr lang="en-US" altLang="fr-FR" dirty="0"/>
              <a:t> a </a:t>
            </a:r>
            <a:r>
              <a:rPr lang="en-US" altLang="fr-FR" dirty="0" err="1"/>
              <a:t>jogállástól</a:t>
            </a:r>
            <a:r>
              <a:rPr lang="en-US" altLang="fr-FR" dirty="0"/>
              <a:t>, </a:t>
            </a:r>
            <a:r>
              <a:rPr lang="en-US" altLang="fr-FR" dirty="0" err="1"/>
              <a:t>ugyanakkor</a:t>
            </a:r>
            <a:r>
              <a:rPr lang="en-US" altLang="fr-FR" dirty="0"/>
              <a:t> </a:t>
            </a:r>
            <a:r>
              <a:rPr lang="en-US" altLang="fr-FR" dirty="0" err="1"/>
              <a:t>alkalmazását</a:t>
            </a:r>
            <a:r>
              <a:rPr lang="en-US" altLang="fr-FR" dirty="0"/>
              <a:t> </a:t>
            </a:r>
            <a:r>
              <a:rPr lang="en-US" altLang="fr-FR" dirty="0" err="1"/>
              <a:t>az</a:t>
            </a:r>
            <a:r>
              <a:rPr lang="en-US" altLang="fr-FR" dirty="0"/>
              <a:t> 51. </a:t>
            </a:r>
            <a:r>
              <a:rPr lang="en-US" altLang="fr-FR" dirty="0" err="1"/>
              <a:t>cikk</a:t>
            </a:r>
            <a:r>
              <a:rPr lang="en-US" altLang="fr-FR" dirty="0"/>
              <a:t> </a:t>
            </a:r>
            <a:r>
              <a:rPr lang="en-US" altLang="fr-FR" dirty="0" err="1"/>
              <a:t>az</a:t>
            </a:r>
            <a:r>
              <a:rPr lang="en-US" altLang="fr-FR" dirty="0"/>
              <a:t> </a:t>
            </a:r>
            <a:r>
              <a:rPr lang="en-US" altLang="fr-FR" dirty="0" err="1"/>
              <a:t>uniós</a:t>
            </a:r>
            <a:r>
              <a:rPr lang="en-US" altLang="fr-FR" dirty="0"/>
              <a:t> </a:t>
            </a:r>
            <a:r>
              <a:rPr lang="en-US" altLang="fr-FR" dirty="0" err="1"/>
              <a:t>intézményekre</a:t>
            </a:r>
            <a:r>
              <a:rPr lang="en-US" altLang="fr-FR" dirty="0"/>
              <a:t> </a:t>
            </a:r>
            <a:r>
              <a:rPr lang="en-US" altLang="fr-FR" dirty="0" err="1"/>
              <a:t>és</a:t>
            </a:r>
            <a:r>
              <a:rPr lang="en-US" altLang="fr-FR" dirty="0"/>
              <a:t> </a:t>
            </a:r>
            <a:r>
              <a:rPr lang="en-US" altLang="fr-FR" dirty="0" err="1"/>
              <a:t>szervekre</a:t>
            </a:r>
            <a:r>
              <a:rPr lang="en-US" altLang="fr-FR" dirty="0"/>
              <a:t> </a:t>
            </a:r>
            <a:r>
              <a:rPr lang="en-US" altLang="fr-FR" dirty="0" err="1"/>
              <a:t>korlátozza</a:t>
            </a:r>
            <a:r>
              <a:rPr lang="en-US" altLang="fr-FR" dirty="0"/>
              <a:t>, </a:t>
            </a:r>
            <a:r>
              <a:rPr lang="en-US" altLang="fr-FR" dirty="0" err="1"/>
              <a:t>illetve</a:t>
            </a:r>
            <a:r>
              <a:rPr lang="en-US" altLang="fr-FR" dirty="0"/>
              <a:t> a </a:t>
            </a:r>
            <a:r>
              <a:rPr lang="en-US" altLang="fr-FR" dirty="0" err="1"/>
              <a:t>tagállamokra</a:t>
            </a:r>
            <a:r>
              <a:rPr lang="en-US" altLang="fr-FR" dirty="0"/>
              <a:t> </a:t>
            </a:r>
            <a:r>
              <a:rPr lang="en-US" altLang="fr-FR" dirty="0" err="1"/>
              <a:t>abban</a:t>
            </a:r>
            <a:r>
              <a:rPr lang="en-US" altLang="fr-FR" dirty="0"/>
              <a:t> </a:t>
            </a:r>
            <a:r>
              <a:rPr lang="en-US" altLang="fr-FR" dirty="0" err="1"/>
              <a:t>az</a:t>
            </a:r>
            <a:r>
              <a:rPr lang="en-US" altLang="fr-FR" dirty="0"/>
              <a:t> </a:t>
            </a:r>
            <a:r>
              <a:rPr lang="en-US" altLang="fr-FR" dirty="0" err="1"/>
              <a:t>esetben</a:t>
            </a:r>
            <a:r>
              <a:rPr lang="en-US" altLang="fr-FR" dirty="0"/>
              <a:t>, </a:t>
            </a:r>
            <a:r>
              <a:rPr lang="en-US" altLang="fr-FR" dirty="0" err="1"/>
              <a:t>amikor</a:t>
            </a:r>
            <a:r>
              <a:rPr lang="en-US" altLang="fr-FR" dirty="0"/>
              <a:t> </a:t>
            </a:r>
            <a:r>
              <a:rPr lang="en-US" altLang="fr-FR" dirty="0" err="1"/>
              <a:t>az</a:t>
            </a:r>
            <a:r>
              <a:rPr lang="en-US" altLang="fr-FR" dirty="0"/>
              <a:t> </a:t>
            </a:r>
            <a:r>
              <a:rPr lang="en-US" altLang="fr-FR" dirty="0" err="1"/>
              <a:t>európai</a:t>
            </a:r>
            <a:r>
              <a:rPr lang="en-US" altLang="fr-FR" dirty="0"/>
              <a:t> </a:t>
            </a:r>
            <a:r>
              <a:rPr lang="en-US" altLang="fr-FR" dirty="0" err="1"/>
              <a:t>uniós</a:t>
            </a:r>
            <a:r>
              <a:rPr lang="en-US" altLang="fr-FR" dirty="0"/>
              <a:t> </a:t>
            </a:r>
            <a:r>
              <a:rPr lang="en-US" altLang="fr-FR" dirty="0" err="1"/>
              <a:t>jogot</a:t>
            </a:r>
            <a:r>
              <a:rPr lang="en-US" altLang="fr-FR" dirty="0"/>
              <a:t> </a:t>
            </a:r>
            <a:r>
              <a:rPr lang="en-US" altLang="fr-FR" dirty="0" err="1"/>
              <a:t>végrehajtják</a:t>
            </a:r>
            <a:r>
              <a:rPr lang="en-US" altLang="fr-FR" dirty="0"/>
              <a:t>. E </a:t>
            </a:r>
            <a:r>
              <a:rPr lang="en-US" altLang="fr-FR" dirty="0" err="1"/>
              <a:t>rendelkezés</a:t>
            </a:r>
            <a:r>
              <a:rPr lang="en-US" altLang="fr-FR" dirty="0"/>
              <a:t> </a:t>
            </a:r>
            <a:r>
              <a:rPr lang="en-US" altLang="fr-FR" dirty="0" err="1"/>
              <a:t>célja</a:t>
            </a:r>
            <a:r>
              <a:rPr lang="en-US" altLang="fr-FR" dirty="0"/>
              <a:t>, </a:t>
            </a:r>
            <a:r>
              <a:rPr lang="en-US" altLang="fr-FR" dirty="0" err="1"/>
              <a:t>hogy</a:t>
            </a:r>
            <a:r>
              <a:rPr lang="en-US" altLang="fr-FR" dirty="0"/>
              <a:t> </a:t>
            </a:r>
            <a:r>
              <a:rPr lang="en-US" altLang="fr-FR" dirty="0" err="1"/>
              <a:t>meghúzza</a:t>
            </a:r>
            <a:r>
              <a:rPr lang="en-US" altLang="fr-FR" dirty="0"/>
              <a:t> a </a:t>
            </a:r>
            <a:r>
              <a:rPr lang="en-US" altLang="fr-FR" dirty="0" err="1"/>
              <a:t>határt</a:t>
            </a:r>
            <a:r>
              <a:rPr lang="en-US" altLang="fr-FR" dirty="0"/>
              <a:t> a Charta </a:t>
            </a:r>
            <a:r>
              <a:rPr lang="en-US" altLang="fr-FR" dirty="0" err="1"/>
              <a:t>és</a:t>
            </a:r>
            <a:r>
              <a:rPr lang="en-US" altLang="fr-FR" dirty="0"/>
              <a:t> a </a:t>
            </a:r>
            <a:r>
              <a:rPr lang="en-US" altLang="fr-FR" dirty="0" err="1"/>
              <a:t>nemzeti</a:t>
            </a:r>
            <a:r>
              <a:rPr lang="en-US" altLang="fr-FR" dirty="0"/>
              <a:t> </a:t>
            </a:r>
            <a:r>
              <a:rPr lang="en-US" altLang="fr-FR" dirty="0" err="1"/>
              <a:t>alkotmányok</a:t>
            </a:r>
            <a:r>
              <a:rPr lang="en-US" altLang="fr-FR" dirty="0"/>
              <a:t> </a:t>
            </a:r>
            <a:r>
              <a:rPr lang="en-US" altLang="fr-FR" dirty="0" err="1"/>
              <a:t>hatálya</a:t>
            </a:r>
            <a:r>
              <a:rPr lang="en-US" altLang="fr-FR" dirty="0"/>
              <a:t>, </a:t>
            </a:r>
            <a:r>
              <a:rPr lang="en-US" altLang="fr-FR" dirty="0" err="1"/>
              <a:t>valamint</a:t>
            </a:r>
            <a:r>
              <a:rPr lang="en-US" altLang="fr-FR" dirty="0"/>
              <a:t> </a:t>
            </a:r>
            <a:r>
              <a:rPr lang="en-US" altLang="fr-FR" dirty="0" err="1"/>
              <a:t>az</a:t>
            </a:r>
            <a:r>
              <a:rPr lang="en-US" altLang="fr-FR" dirty="0"/>
              <a:t> EJEE </a:t>
            </a:r>
            <a:r>
              <a:rPr lang="en-US" altLang="fr-FR" dirty="0" err="1"/>
              <a:t>között</a:t>
            </a:r>
            <a:r>
              <a:rPr lang="en-US" altLang="fr-FR" dirty="0"/>
              <a:t>.</a:t>
            </a:r>
          </a:p>
        </p:txBody>
      </p:sp>
    </p:spTree>
    <p:extLst>
      <p:ext uri="{BB962C8B-B14F-4D97-AF65-F5344CB8AC3E}">
        <p14:creationId xmlns:p14="http://schemas.microsoft.com/office/powerpoint/2010/main" val="32895192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normAutofit/>
          </a:bodyPr>
          <a:lstStyle/>
          <a:p>
            <a:pPr algn="ctr"/>
            <a:r>
              <a:rPr lang="hu-HU" altLang="fr-FR" sz="4000" b="1" u="sng" dirty="0"/>
              <a:t>Alapvető jogok a Szerződésekben</a:t>
            </a:r>
            <a:endParaRPr lang="en-GB" altLang="fr-FR" sz="4000" b="1" u="sng" dirty="0"/>
          </a:p>
        </p:txBody>
      </p:sp>
      <p:sp>
        <p:nvSpPr>
          <p:cNvPr id="46083" name="Rectangle 3"/>
          <p:cNvSpPr>
            <a:spLocks noGrp="1" noChangeArrowheads="1"/>
          </p:cNvSpPr>
          <p:nvPr>
            <p:ph type="body" idx="1"/>
          </p:nvPr>
        </p:nvSpPr>
        <p:spPr>
          <a:xfrm>
            <a:off x="942392" y="1219200"/>
            <a:ext cx="10431624" cy="5517502"/>
          </a:xfrm>
        </p:spPr>
        <p:txBody>
          <a:bodyPr>
            <a:normAutofit fontScale="92500"/>
          </a:bodyPr>
          <a:lstStyle/>
          <a:p>
            <a:pPr marL="0" indent="0" algn="ctr">
              <a:buNone/>
            </a:pPr>
            <a:r>
              <a:rPr lang="hu-HU" altLang="fr-FR" b="1" dirty="0"/>
              <a:t>Az alapvető jogok védelmét szolgáló további uniós eszközök</a:t>
            </a:r>
          </a:p>
          <a:p>
            <a:pPr marL="0" indent="0" algn="just">
              <a:buNone/>
            </a:pPr>
            <a:endParaRPr lang="hu-HU" altLang="fr-FR" b="1" dirty="0"/>
          </a:p>
          <a:p>
            <a:pPr marL="0" indent="0" algn="just">
              <a:buNone/>
            </a:pPr>
            <a:r>
              <a:rPr lang="hu-HU" altLang="fr-FR" dirty="0"/>
              <a:t>Az EU az alapvető jogok védelmét célzó egyéb eszközökkel is rendelkezik.</a:t>
            </a:r>
          </a:p>
          <a:p>
            <a:pPr marL="0" indent="0" algn="just">
              <a:buNone/>
            </a:pPr>
            <a:endParaRPr lang="hu-HU" altLang="fr-FR" dirty="0"/>
          </a:p>
          <a:p>
            <a:pPr marL="0" indent="0" algn="just">
              <a:buNone/>
            </a:pPr>
            <a:r>
              <a:rPr lang="hu-HU" altLang="fr-FR" dirty="0"/>
              <a:t>Új jogalkotási kezdeményezés előterjesztésekor a Bizottság – hatásvizsgálat keretében – az alapvető jogoknak való megfelelésével foglalkozik, amelyet ezt követően a Tanács és a Parlament is megvizsgál. A Bizottság továbbá éves jelentést tesz közzé az Alapjogi Charta alkalmazásáról, amellyel kapcsolatban a Tanács következtetéseket fogad el, és amelyet a Parlament az alapvető jogok EU-ban tapasztalható helyzetéről szóló éves jelentése keretében vizsgál és vitat meg. A jogállamiság előmozdítása és védelme érdekében 2014 óta a Tanács is éves párbeszédet folytat a tagállamok között a Tanácson belül, évről évre más témára összpontosítva.</a:t>
            </a:r>
            <a:endParaRPr lang="en-US" altLang="fr-FR" dirty="0"/>
          </a:p>
        </p:txBody>
      </p:sp>
    </p:spTree>
    <p:extLst>
      <p:ext uri="{BB962C8B-B14F-4D97-AF65-F5344CB8AC3E}">
        <p14:creationId xmlns:p14="http://schemas.microsoft.com/office/powerpoint/2010/main" val="376939424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normAutofit/>
          </a:bodyPr>
          <a:lstStyle/>
          <a:p>
            <a:pPr algn="ctr"/>
            <a:r>
              <a:rPr lang="hu-HU" altLang="fr-FR" sz="4000" b="1" u="sng" dirty="0"/>
              <a:t>Alapvető jogok a Szerződésekben</a:t>
            </a:r>
            <a:endParaRPr lang="en-GB" altLang="fr-FR" sz="4000" b="1" u="sng" dirty="0"/>
          </a:p>
        </p:txBody>
      </p:sp>
      <p:sp>
        <p:nvSpPr>
          <p:cNvPr id="46083" name="Rectangle 3"/>
          <p:cNvSpPr>
            <a:spLocks noGrp="1" noChangeArrowheads="1"/>
          </p:cNvSpPr>
          <p:nvPr>
            <p:ph type="body" idx="1"/>
          </p:nvPr>
        </p:nvSpPr>
        <p:spPr>
          <a:xfrm>
            <a:off x="584584" y="1162405"/>
            <a:ext cx="10431624" cy="5517502"/>
          </a:xfrm>
        </p:spPr>
        <p:txBody>
          <a:bodyPr>
            <a:normAutofit fontScale="92500" lnSpcReduction="10000"/>
          </a:bodyPr>
          <a:lstStyle/>
          <a:p>
            <a:pPr marL="0" indent="0" algn="ctr">
              <a:buNone/>
            </a:pPr>
            <a:r>
              <a:rPr lang="en-US" altLang="fr-FR" b="1" dirty="0" err="1"/>
              <a:t>Példa</a:t>
            </a:r>
            <a:r>
              <a:rPr lang="en-US" altLang="fr-FR" b="1" dirty="0"/>
              <a:t> a gyakorlatból  - </a:t>
            </a:r>
            <a:r>
              <a:rPr lang="en-US" altLang="fr-FR" b="1" dirty="0" err="1"/>
              <a:t>EUB</a:t>
            </a:r>
            <a:r>
              <a:rPr lang="en-US" altLang="fr-FR" b="1" dirty="0"/>
              <a:t> </a:t>
            </a:r>
            <a:r>
              <a:rPr lang="en-US" altLang="fr-FR" b="1" dirty="0" err="1"/>
              <a:t>kontra</a:t>
            </a:r>
            <a:r>
              <a:rPr lang="en-US" altLang="fr-FR" b="1" dirty="0"/>
              <a:t> </a:t>
            </a:r>
            <a:r>
              <a:rPr lang="en-US" altLang="fr-FR" b="1" dirty="0" err="1"/>
              <a:t>EJEB</a:t>
            </a:r>
            <a:endParaRPr lang="en-US" altLang="fr-FR" b="1" dirty="0"/>
          </a:p>
          <a:p>
            <a:pPr marL="0" indent="0" algn="just">
              <a:buNone/>
            </a:pPr>
            <a:r>
              <a:rPr lang="hu-HU" altLang="fr-FR" dirty="0"/>
              <a:t>A Charta 52. cikk (3) bekezdése értelmében az Emberi Jogok Európai Egyezménye és az Emberi Jogok Európai Bíróságának (a továbbiakban: </a:t>
            </a:r>
            <a:r>
              <a:rPr lang="hu-HU" altLang="fr-FR" dirty="0" err="1"/>
              <a:t>EJEB</a:t>
            </a:r>
            <a:r>
              <a:rPr lang="hu-HU" altLang="fr-FR" dirty="0"/>
              <a:t>) joggyakorlata jelenti a Chartában foglalt jogok értelmezési, és ezáltal tartalmi kiindulópontját.</a:t>
            </a:r>
            <a:endParaRPr lang="en-US" altLang="fr-FR" dirty="0"/>
          </a:p>
          <a:p>
            <a:pPr marL="0" indent="0" algn="just">
              <a:buNone/>
            </a:pPr>
            <a:r>
              <a:rPr lang="en-US" altLang="fr-FR" dirty="0"/>
              <a:t>Az </a:t>
            </a:r>
            <a:r>
              <a:rPr lang="en-US" altLang="fr-FR" dirty="0" err="1"/>
              <a:t>alapvető</a:t>
            </a:r>
            <a:r>
              <a:rPr lang="en-US" altLang="fr-FR" dirty="0"/>
              <a:t> </a:t>
            </a:r>
            <a:r>
              <a:rPr lang="en-US" altLang="fr-FR" dirty="0" err="1"/>
              <a:t>jogok</a:t>
            </a:r>
            <a:r>
              <a:rPr lang="en-US" altLang="fr-FR" dirty="0"/>
              <a:t> </a:t>
            </a:r>
            <a:r>
              <a:rPr lang="en-US" altLang="fr-FR" dirty="0" err="1"/>
              <a:t>az</a:t>
            </a:r>
            <a:r>
              <a:rPr lang="en-US" altLang="fr-FR" dirty="0"/>
              <a:t> </a:t>
            </a:r>
            <a:r>
              <a:rPr lang="en-US" altLang="fr-FR" dirty="0" err="1"/>
              <a:t>uniós</a:t>
            </a:r>
            <a:r>
              <a:rPr lang="en-US" altLang="fr-FR" dirty="0"/>
              <a:t> </a:t>
            </a:r>
            <a:r>
              <a:rPr lang="en-US" altLang="fr-FR" dirty="0" err="1"/>
              <a:t>jogrend</a:t>
            </a:r>
            <a:r>
              <a:rPr lang="en-US" altLang="fr-FR" dirty="0"/>
              <a:t> </a:t>
            </a:r>
            <a:r>
              <a:rPr lang="en-US" altLang="fr-FR" dirty="0" err="1"/>
              <a:t>általános</a:t>
            </a:r>
            <a:r>
              <a:rPr lang="en-US" altLang="fr-FR" dirty="0"/>
              <a:t> </a:t>
            </a:r>
            <a:r>
              <a:rPr lang="en-US" altLang="fr-FR" dirty="0" err="1"/>
              <a:t>elvei</a:t>
            </a:r>
            <a:r>
              <a:rPr lang="en-US" altLang="fr-FR" dirty="0"/>
              <a:t> </a:t>
            </a:r>
            <a:r>
              <a:rPr lang="en-US" altLang="fr-FR" dirty="0" err="1"/>
              <a:t>közé</a:t>
            </a:r>
            <a:r>
              <a:rPr lang="en-US" altLang="fr-FR" dirty="0"/>
              <a:t> </a:t>
            </a:r>
            <a:r>
              <a:rPr lang="en-US" altLang="fr-FR" dirty="0" err="1"/>
              <a:t>tartoznak</a:t>
            </a:r>
            <a:r>
              <a:rPr lang="en-US" altLang="fr-FR" dirty="0"/>
              <a:t> </a:t>
            </a:r>
            <a:r>
              <a:rPr lang="en-US" altLang="fr-FR" dirty="0" err="1"/>
              <a:t>íratlan</a:t>
            </a:r>
            <a:r>
              <a:rPr lang="en-US" altLang="fr-FR" dirty="0"/>
              <a:t> </a:t>
            </a:r>
            <a:r>
              <a:rPr lang="en-US" altLang="fr-FR" dirty="0" err="1"/>
              <a:t>elsődleges</a:t>
            </a:r>
            <a:r>
              <a:rPr lang="en-US" altLang="fr-FR" dirty="0"/>
              <a:t> </a:t>
            </a:r>
            <a:r>
              <a:rPr lang="en-US" altLang="fr-FR" dirty="0" err="1"/>
              <a:t>jogforrásként</a:t>
            </a:r>
            <a:r>
              <a:rPr lang="en-US" altLang="fr-FR" dirty="0"/>
              <a:t>, a </a:t>
            </a:r>
            <a:r>
              <a:rPr lang="en-US" altLang="fr-FR" dirty="0" err="1"/>
              <a:t>jog­értelmezések</a:t>
            </a:r>
            <a:r>
              <a:rPr lang="en-US" altLang="fr-FR" dirty="0"/>
              <a:t> </a:t>
            </a:r>
            <a:r>
              <a:rPr lang="en-US" altLang="fr-FR" dirty="0" err="1"/>
              <a:t>során</a:t>
            </a:r>
            <a:r>
              <a:rPr lang="en-US" altLang="fr-FR" dirty="0"/>
              <a:t> </a:t>
            </a:r>
            <a:r>
              <a:rPr lang="en-US" altLang="fr-FR" dirty="0" err="1"/>
              <a:t>orientáló</a:t>
            </a:r>
            <a:r>
              <a:rPr lang="en-US" altLang="fr-FR" dirty="0"/>
              <a:t> </a:t>
            </a:r>
            <a:r>
              <a:rPr lang="en-US" altLang="fr-FR" dirty="0" err="1"/>
              <a:t>hatással</a:t>
            </a:r>
            <a:r>
              <a:rPr lang="en-US" altLang="fr-FR" dirty="0"/>
              <a:t>. Az </a:t>
            </a:r>
            <a:r>
              <a:rPr lang="en-US" altLang="fr-FR" dirty="0" err="1"/>
              <a:t>EUB</a:t>
            </a:r>
            <a:r>
              <a:rPr lang="en-US" altLang="fr-FR" dirty="0"/>
              <a:t> </a:t>
            </a:r>
            <a:r>
              <a:rPr lang="en-US" altLang="fr-FR" dirty="0" err="1"/>
              <a:t>ennek</a:t>
            </a:r>
            <a:r>
              <a:rPr lang="en-US" altLang="fr-FR" dirty="0"/>
              <a:t> </a:t>
            </a:r>
            <a:r>
              <a:rPr lang="en-US" altLang="fr-FR" dirty="0" err="1"/>
              <a:t>során</a:t>
            </a:r>
            <a:r>
              <a:rPr lang="en-US" altLang="fr-FR" dirty="0"/>
              <a:t> a </a:t>
            </a:r>
            <a:r>
              <a:rPr lang="en-US" altLang="fr-FR" dirty="0" err="1"/>
              <a:t>tagállamok</a:t>
            </a:r>
            <a:r>
              <a:rPr lang="en-US" altLang="fr-FR" dirty="0"/>
              <a:t> </a:t>
            </a:r>
            <a:r>
              <a:rPr lang="en-US" altLang="fr-FR" dirty="0" err="1"/>
              <a:t>közös</a:t>
            </a:r>
            <a:r>
              <a:rPr lang="en-US" altLang="fr-FR" dirty="0"/>
              <a:t> </a:t>
            </a:r>
            <a:r>
              <a:rPr lang="en-US" altLang="fr-FR" dirty="0" err="1"/>
              <a:t>alkotmányos</a:t>
            </a:r>
            <a:r>
              <a:rPr lang="en-US" altLang="fr-FR" dirty="0"/>
              <a:t> </a:t>
            </a:r>
            <a:r>
              <a:rPr lang="en-US" altLang="fr-FR" dirty="0" err="1"/>
              <a:t>hagyományaiból</a:t>
            </a:r>
            <a:r>
              <a:rPr lang="en-US" altLang="fr-FR" dirty="0"/>
              <a:t> </a:t>
            </a:r>
            <a:r>
              <a:rPr lang="en-US" altLang="fr-FR" dirty="0" err="1"/>
              <a:t>merít</a:t>
            </a:r>
            <a:r>
              <a:rPr lang="en-US" altLang="fr-FR" dirty="0"/>
              <a:t>, </a:t>
            </a:r>
            <a:r>
              <a:rPr lang="en-US" altLang="fr-FR" dirty="0" err="1"/>
              <a:t>valamint</a:t>
            </a:r>
            <a:r>
              <a:rPr lang="en-US" altLang="fr-FR" dirty="0"/>
              <a:t> </a:t>
            </a:r>
            <a:r>
              <a:rPr lang="en-US" altLang="fr-FR" dirty="0" err="1"/>
              <a:t>az</a:t>
            </a:r>
            <a:r>
              <a:rPr lang="en-US" altLang="fr-FR" dirty="0"/>
              <a:t> </a:t>
            </a:r>
            <a:r>
              <a:rPr lang="en-US" altLang="fr-FR" dirty="0" err="1"/>
              <a:t>olyan</a:t>
            </a:r>
            <a:r>
              <a:rPr lang="en-US" altLang="fr-FR" dirty="0"/>
              <a:t>, </a:t>
            </a:r>
            <a:r>
              <a:rPr lang="en-US" altLang="fr-FR" dirty="0" err="1"/>
              <a:t>emberi</a:t>
            </a:r>
            <a:r>
              <a:rPr lang="en-US" altLang="fr-FR" dirty="0"/>
              <a:t> </a:t>
            </a:r>
            <a:r>
              <a:rPr lang="en-US" altLang="fr-FR" dirty="0" err="1"/>
              <a:t>jogi</a:t>
            </a:r>
            <a:r>
              <a:rPr lang="en-US" altLang="fr-FR" dirty="0"/>
              <a:t> </a:t>
            </a:r>
            <a:r>
              <a:rPr lang="en-US" altLang="fr-FR" dirty="0" err="1"/>
              <a:t>tárgyú</a:t>
            </a:r>
            <a:r>
              <a:rPr lang="en-US" altLang="fr-FR" dirty="0"/>
              <a:t> </a:t>
            </a:r>
            <a:r>
              <a:rPr lang="en-US" altLang="fr-FR" dirty="0" err="1"/>
              <a:t>nemzetközi</a:t>
            </a:r>
            <a:r>
              <a:rPr lang="en-US" altLang="fr-FR" dirty="0"/>
              <a:t> </a:t>
            </a:r>
            <a:r>
              <a:rPr lang="en-US" altLang="fr-FR" dirty="0" err="1"/>
              <a:t>megállapodásokból</a:t>
            </a:r>
            <a:r>
              <a:rPr lang="en-US" altLang="fr-FR" dirty="0"/>
              <a:t>, </a:t>
            </a:r>
            <a:r>
              <a:rPr lang="en-US" altLang="fr-FR" dirty="0" err="1"/>
              <a:t>amelyek</a:t>
            </a:r>
            <a:r>
              <a:rPr lang="en-US" altLang="fr-FR" dirty="0"/>
              <a:t> </a:t>
            </a:r>
            <a:r>
              <a:rPr lang="en-US" altLang="fr-FR" dirty="0" err="1"/>
              <a:t>kidolgozásában</a:t>
            </a:r>
            <a:r>
              <a:rPr lang="en-US" altLang="fr-FR" dirty="0"/>
              <a:t> a </a:t>
            </a:r>
            <a:r>
              <a:rPr lang="en-US" altLang="fr-FR" dirty="0" err="1"/>
              <a:t>tagállamok</a:t>
            </a:r>
            <a:r>
              <a:rPr lang="en-US" altLang="fr-FR" dirty="0"/>
              <a:t> </a:t>
            </a:r>
            <a:r>
              <a:rPr lang="en-US" altLang="fr-FR" dirty="0" err="1"/>
              <a:t>részt</a:t>
            </a:r>
            <a:r>
              <a:rPr lang="en-US" altLang="fr-FR" dirty="0"/>
              <a:t> </a:t>
            </a:r>
            <a:r>
              <a:rPr lang="en-US" altLang="fr-FR" dirty="0" err="1"/>
              <a:t>vettek</a:t>
            </a:r>
            <a:r>
              <a:rPr lang="en-US" altLang="fr-FR" dirty="0"/>
              <a:t>, </a:t>
            </a:r>
            <a:r>
              <a:rPr lang="en-US" altLang="fr-FR" dirty="0" err="1"/>
              <a:t>vagy</a:t>
            </a:r>
            <a:r>
              <a:rPr lang="en-US" altLang="fr-FR" dirty="0"/>
              <a:t> </a:t>
            </a:r>
            <a:r>
              <a:rPr lang="en-US" altLang="fr-FR" dirty="0" err="1"/>
              <a:t>amelyekhez</a:t>
            </a:r>
            <a:r>
              <a:rPr lang="en-US" altLang="fr-FR" dirty="0"/>
              <a:t> </a:t>
            </a:r>
            <a:r>
              <a:rPr lang="en-US" altLang="fr-FR" dirty="0" err="1"/>
              <a:t>csatlakoztak</a:t>
            </a:r>
            <a:r>
              <a:rPr lang="en-US" altLang="fr-FR" dirty="0"/>
              <a:t>. </a:t>
            </a:r>
            <a:r>
              <a:rPr lang="en-US" altLang="fr-FR" dirty="0" err="1"/>
              <a:t>Ezek</a:t>
            </a:r>
            <a:r>
              <a:rPr lang="en-US" altLang="fr-FR" dirty="0"/>
              <a:t> </a:t>
            </a:r>
            <a:r>
              <a:rPr lang="en-US" altLang="fr-FR" dirty="0" err="1"/>
              <a:t>közül</a:t>
            </a:r>
            <a:r>
              <a:rPr lang="en-US" altLang="fr-FR" dirty="0"/>
              <a:t> </a:t>
            </a:r>
            <a:r>
              <a:rPr lang="en-US" altLang="fr-FR" dirty="0" err="1"/>
              <a:t>kiemelt</a:t>
            </a:r>
            <a:r>
              <a:rPr lang="en-US" altLang="fr-FR" dirty="0"/>
              <a:t> </a:t>
            </a:r>
            <a:r>
              <a:rPr lang="en-US" altLang="fr-FR" dirty="0" err="1"/>
              <a:t>helyet</a:t>
            </a:r>
            <a:r>
              <a:rPr lang="en-US" altLang="fr-FR" dirty="0"/>
              <a:t> </a:t>
            </a:r>
            <a:r>
              <a:rPr lang="en-US" altLang="fr-FR" dirty="0" err="1"/>
              <a:t>foglal</a:t>
            </a:r>
            <a:r>
              <a:rPr lang="en-US" altLang="fr-FR" dirty="0"/>
              <a:t> el </a:t>
            </a:r>
            <a:r>
              <a:rPr lang="en-US" altLang="fr-FR" dirty="0" err="1"/>
              <a:t>az</a:t>
            </a:r>
            <a:r>
              <a:rPr lang="en-US" altLang="fr-FR" dirty="0"/>
              <a:t> </a:t>
            </a:r>
            <a:r>
              <a:rPr lang="en-US" altLang="fr-FR" dirty="0" err="1"/>
              <a:t>EJEE</a:t>
            </a:r>
            <a:r>
              <a:rPr lang="en-US" altLang="fr-FR" dirty="0"/>
              <a:t>.[36] Az </a:t>
            </a:r>
            <a:r>
              <a:rPr lang="en-US" altLang="fr-FR" dirty="0" err="1"/>
              <a:t>EUSz</a:t>
            </a:r>
            <a:r>
              <a:rPr lang="en-US" altLang="fr-FR" dirty="0"/>
              <a:t> 6. </a:t>
            </a:r>
            <a:r>
              <a:rPr lang="en-US" altLang="fr-FR" dirty="0" err="1"/>
              <a:t>cikk</a:t>
            </a:r>
            <a:r>
              <a:rPr lang="en-US" altLang="fr-FR" dirty="0"/>
              <a:t> (3) </a:t>
            </a:r>
            <a:r>
              <a:rPr lang="en-US" altLang="fr-FR" dirty="0" err="1"/>
              <a:t>bekezdése</a:t>
            </a:r>
            <a:r>
              <a:rPr lang="en-US" altLang="fr-FR" dirty="0"/>
              <a:t> is </a:t>
            </a:r>
            <a:r>
              <a:rPr lang="en-US" altLang="fr-FR" dirty="0" err="1"/>
              <a:t>megerősíti</a:t>
            </a:r>
            <a:r>
              <a:rPr lang="en-US" altLang="fr-FR" dirty="0"/>
              <a:t> </a:t>
            </a:r>
            <a:r>
              <a:rPr lang="en-US" altLang="fr-FR" dirty="0" err="1"/>
              <a:t>ezt</a:t>
            </a:r>
            <a:r>
              <a:rPr lang="en-US" altLang="fr-FR" dirty="0"/>
              <a:t>. A Charta 52. </a:t>
            </a:r>
            <a:r>
              <a:rPr lang="en-US" altLang="fr-FR" dirty="0" err="1"/>
              <a:t>cikk</a:t>
            </a:r>
            <a:r>
              <a:rPr lang="en-US" altLang="fr-FR" dirty="0"/>
              <a:t> (3) </a:t>
            </a:r>
            <a:r>
              <a:rPr lang="en-US" altLang="fr-FR" dirty="0" err="1"/>
              <a:t>bekezdése</a:t>
            </a:r>
            <a:r>
              <a:rPr lang="en-US" altLang="fr-FR" dirty="0"/>
              <a:t> </a:t>
            </a:r>
            <a:r>
              <a:rPr lang="en-US" altLang="fr-FR" dirty="0" err="1"/>
              <a:t>alapján</a:t>
            </a:r>
            <a:r>
              <a:rPr lang="en-US" altLang="fr-FR" dirty="0"/>
              <a:t> a </a:t>
            </a:r>
            <a:r>
              <a:rPr lang="en-US" altLang="fr-FR" dirty="0" err="1"/>
              <a:t>Chartában</a:t>
            </a:r>
            <a:r>
              <a:rPr lang="en-US" altLang="fr-FR" dirty="0"/>
              <a:t> </a:t>
            </a:r>
            <a:r>
              <a:rPr lang="en-US" altLang="fr-FR" dirty="0" err="1"/>
              <a:t>és</a:t>
            </a:r>
            <a:r>
              <a:rPr lang="en-US" altLang="fr-FR" dirty="0"/>
              <a:t> </a:t>
            </a:r>
            <a:r>
              <a:rPr lang="en-US" altLang="fr-FR" dirty="0" err="1"/>
              <a:t>az</a:t>
            </a:r>
            <a:r>
              <a:rPr lang="en-US" altLang="fr-FR" dirty="0"/>
              <a:t> </a:t>
            </a:r>
            <a:r>
              <a:rPr lang="en-US" altLang="fr-FR" dirty="0" err="1"/>
              <a:t>Egyezményben</a:t>
            </a:r>
            <a:r>
              <a:rPr lang="en-US" altLang="fr-FR" dirty="0"/>
              <a:t> is </a:t>
            </a:r>
            <a:r>
              <a:rPr lang="en-US" altLang="fr-FR" dirty="0" err="1"/>
              <a:t>szereplő</a:t>
            </a:r>
            <a:r>
              <a:rPr lang="en-US" altLang="fr-FR" dirty="0"/>
              <a:t> </a:t>
            </a:r>
            <a:r>
              <a:rPr lang="en-US" altLang="fr-FR" dirty="0" err="1"/>
              <a:t>jogoknak</a:t>
            </a:r>
            <a:r>
              <a:rPr lang="en-US" altLang="fr-FR" dirty="0"/>
              <a:t> </a:t>
            </a:r>
            <a:r>
              <a:rPr lang="en-US" altLang="fr-FR" dirty="0" err="1"/>
              <a:t>utóbbiakkal</a:t>
            </a:r>
            <a:r>
              <a:rPr lang="en-US" altLang="fr-FR" dirty="0"/>
              <a:t> </a:t>
            </a:r>
            <a:r>
              <a:rPr lang="en-US" altLang="fr-FR" dirty="0" err="1"/>
              <a:t>azonos</a:t>
            </a:r>
            <a:r>
              <a:rPr lang="en-US" altLang="fr-FR" dirty="0"/>
              <a:t> </a:t>
            </a:r>
            <a:r>
              <a:rPr lang="en-US" altLang="fr-FR" dirty="0" err="1"/>
              <a:t>tartalmat</a:t>
            </a:r>
            <a:r>
              <a:rPr lang="en-US" altLang="fr-FR" dirty="0"/>
              <a:t> </a:t>
            </a:r>
            <a:r>
              <a:rPr lang="en-US" altLang="fr-FR" dirty="0" err="1"/>
              <a:t>és</a:t>
            </a:r>
            <a:r>
              <a:rPr lang="en-US" altLang="fr-FR" dirty="0"/>
              <a:t> </a:t>
            </a:r>
            <a:r>
              <a:rPr lang="en-US" altLang="fr-FR" dirty="0" err="1"/>
              <a:t>terjedelmet</a:t>
            </a:r>
            <a:r>
              <a:rPr lang="en-US" altLang="fr-FR" dirty="0"/>
              <a:t> </a:t>
            </a:r>
            <a:r>
              <a:rPr lang="en-US" altLang="fr-FR" dirty="0" err="1"/>
              <a:t>kell</a:t>
            </a:r>
            <a:r>
              <a:rPr lang="en-US" altLang="fr-FR" dirty="0"/>
              <a:t> </a:t>
            </a:r>
            <a:r>
              <a:rPr lang="en-US" altLang="fr-FR" dirty="0" err="1"/>
              <a:t>tulajdonítani</a:t>
            </a:r>
            <a:r>
              <a:rPr lang="en-US" altLang="fr-FR" dirty="0"/>
              <a:t> </a:t>
            </a:r>
            <a:r>
              <a:rPr lang="en-US" altLang="fr-FR" dirty="0" err="1"/>
              <a:t>az</a:t>
            </a:r>
            <a:r>
              <a:rPr lang="en-US" altLang="fr-FR" dirty="0"/>
              <a:t> </a:t>
            </a:r>
            <a:r>
              <a:rPr lang="en-US" altLang="fr-FR" dirty="0" err="1"/>
              <a:t>értelmezés</a:t>
            </a:r>
            <a:r>
              <a:rPr lang="en-US" altLang="fr-FR" dirty="0"/>
              <a:t> </a:t>
            </a:r>
            <a:r>
              <a:rPr lang="en-US" altLang="fr-FR" dirty="0" err="1"/>
              <a:t>során</a:t>
            </a:r>
            <a:r>
              <a:rPr lang="en-US" altLang="fr-FR" dirty="0"/>
              <a:t>. </a:t>
            </a:r>
            <a:r>
              <a:rPr lang="en-US" altLang="fr-FR" dirty="0" err="1"/>
              <a:t>Azonban</a:t>
            </a:r>
            <a:r>
              <a:rPr lang="en-US" altLang="fr-FR" dirty="0"/>
              <a:t> </a:t>
            </a:r>
            <a:r>
              <a:rPr lang="en-US" altLang="fr-FR" dirty="0" err="1"/>
              <a:t>az</a:t>
            </a:r>
            <a:r>
              <a:rPr lang="en-US" altLang="fr-FR" dirty="0"/>
              <a:t> </a:t>
            </a:r>
            <a:r>
              <a:rPr lang="en-US" altLang="fr-FR" dirty="0" err="1"/>
              <a:t>EUB</a:t>
            </a:r>
            <a:r>
              <a:rPr lang="en-US" altLang="fr-FR" dirty="0"/>
              <a:t> </a:t>
            </a:r>
            <a:r>
              <a:rPr lang="en-US" altLang="fr-FR" dirty="0" err="1"/>
              <a:t>felhívta</a:t>
            </a:r>
            <a:r>
              <a:rPr lang="en-US" altLang="fr-FR" dirty="0"/>
              <a:t> a </a:t>
            </a:r>
            <a:r>
              <a:rPr lang="en-US" altLang="fr-FR" dirty="0" err="1"/>
              <a:t>figyelmet</a:t>
            </a:r>
            <a:r>
              <a:rPr lang="en-US" altLang="fr-FR" dirty="0"/>
              <a:t>, </a:t>
            </a:r>
            <a:r>
              <a:rPr lang="en-US" altLang="fr-FR" dirty="0" err="1"/>
              <a:t>hogy</a:t>
            </a:r>
            <a:r>
              <a:rPr lang="en-US" altLang="fr-FR" dirty="0"/>
              <a:t> </a:t>
            </a:r>
            <a:r>
              <a:rPr lang="en-US" altLang="fr-FR" dirty="0" err="1"/>
              <a:t>az</a:t>
            </a:r>
            <a:r>
              <a:rPr lang="en-US" altLang="fr-FR" dirty="0"/>
              <a:t> </a:t>
            </a:r>
            <a:r>
              <a:rPr lang="en-US" altLang="fr-FR" dirty="0" err="1"/>
              <a:t>Unió</a:t>
            </a:r>
            <a:r>
              <a:rPr lang="en-US" altLang="fr-FR" dirty="0"/>
              <a:t> </a:t>
            </a:r>
            <a:r>
              <a:rPr lang="en-US" altLang="fr-FR" dirty="0" err="1"/>
              <a:t>nem</a:t>
            </a:r>
            <a:r>
              <a:rPr lang="en-US" altLang="fr-FR" dirty="0"/>
              <a:t> </a:t>
            </a:r>
            <a:r>
              <a:rPr lang="en-US" altLang="fr-FR" dirty="0" err="1"/>
              <a:t>csatlakozott</a:t>
            </a:r>
            <a:r>
              <a:rPr lang="en-US" altLang="fr-FR" dirty="0"/>
              <a:t> </a:t>
            </a:r>
            <a:r>
              <a:rPr lang="en-US" altLang="fr-FR" dirty="0" err="1"/>
              <a:t>az</a:t>
            </a:r>
            <a:r>
              <a:rPr lang="en-US" altLang="fr-FR" dirty="0"/>
              <a:t> </a:t>
            </a:r>
            <a:r>
              <a:rPr lang="en-US" altLang="fr-FR" dirty="0" err="1"/>
              <a:t>Egyezményhez</a:t>
            </a:r>
            <a:r>
              <a:rPr lang="en-US" altLang="fr-FR" dirty="0"/>
              <a:t>, </a:t>
            </a:r>
            <a:r>
              <a:rPr lang="en-US" altLang="fr-FR" dirty="0" err="1"/>
              <a:t>így</a:t>
            </a:r>
            <a:r>
              <a:rPr lang="en-US" altLang="fr-FR" dirty="0"/>
              <a:t> </a:t>
            </a:r>
            <a:r>
              <a:rPr lang="en-US" altLang="fr-FR" dirty="0" err="1"/>
              <a:t>az</a:t>
            </a:r>
            <a:r>
              <a:rPr lang="en-US" altLang="fr-FR" dirty="0"/>
              <a:t> „</a:t>
            </a:r>
            <a:r>
              <a:rPr lang="en-US" altLang="fr-FR" dirty="0" err="1"/>
              <a:t>nem</a:t>
            </a:r>
            <a:r>
              <a:rPr lang="en-US" altLang="fr-FR" dirty="0"/>
              <a:t> </a:t>
            </a:r>
            <a:r>
              <a:rPr lang="en-US" altLang="fr-FR" dirty="0" err="1"/>
              <a:t>minősül</a:t>
            </a:r>
            <a:r>
              <a:rPr lang="en-US" altLang="fr-FR" dirty="0"/>
              <a:t> </a:t>
            </a:r>
            <a:r>
              <a:rPr lang="en-US" altLang="fr-FR" dirty="0" err="1"/>
              <a:t>az</a:t>
            </a:r>
            <a:r>
              <a:rPr lang="en-US" altLang="fr-FR" dirty="0"/>
              <a:t> </a:t>
            </a:r>
            <a:r>
              <a:rPr lang="en-US" altLang="fr-FR" dirty="0" err="1"/>
              <a:t>uniós</a:t>
            </a:r>
            <a:r>
              <a:rPr lang="en-US" altLang="fr-FR" dirty="0"/>
              <a:t> </a:t>
            </a:r>
            <a:r>
              <a:rPr lang="en-US" altLang="fr-FR" dirty="0" err="1"/>
              <a:t>jogrendbe</a:t>
            </a:r>
            <a:r>
              <a:rPr lang="en-US" altLang="fr-FR" dirty="0"/>
              <a:t> </a:t>
            </a:r>
            <a:r>
              <a:rPr lang="en-US" altLang="fr-FR" dirty="0" err="1"/>
              <a:t>szervesen</a:t>
            </a:r>
            <a:r>
              <a:rPr lang="en-US" altLang="fr-FR" dirty="0"/>
              <a:t> </a:t>
            </a:r>
            <a:r>
              <a:rPr lang="en-US" altLang="fr-FR" dirty="0" err="1"/>
              <a:t>beépülő</a:t>
            </a:r>
            <a:r>
              <a:rPr lang="en-US" altLang="fr-FR" dirty="0"/>
              <a:t> </a:t>
            </a:r>
            <a:r>
              <a:rPr lang="en-US" altLang="fr-FR" dirty="0" err="1"/>
              <a:t>jogforrásnak</a:t>
            </a:r>
            <a:r>
              <a:rPr lang="en-US" altLang="fr-FR" dirty="0"/>
              <a:t>”.</a:t>
            </a:r>
          </a:p>
          <a:p>
            <a:pPr marL="0" indent="0" algn="just">
              <a:buNone/>
            </a:pPr>
            <a:endParaRPr lang="en-US" altLang="fr-FR" dirty="0"/>
          </a:p>
          <a:p>
            <a:pPr marL="0" indent="0" algn="just">
              <a:buNone/>
            </a:pPr>
            <a:endParaRPr lang="hu-HU" altLang="fr-FR" dirty="0"/>
          </a:p>
        </p:txBody>
      </p:sp>
    </p:spTree>
    <p:extLst>
      <p:ext uri="{BB962C8B-B14F-4D97-AF65-F5344CB8AC3E}">
        <p14:creationId xmlns:p14="http://schemas.microsoft.com/office/powerpoint/2010/main" val="42689815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normAutofit/>
          </a:bodyPr>
          <a:lstStyle/>
          <a:p>
            <a:pPr algn="ctr"/>
            <a:r>
              <a:rPr lang="hu-HU" altLang="fr-FR" sz="4000" b="1" u="sng" dirty="0"/>
              <a:t>Alapvető jogok a Szerződésekben</a:t>
            </a:r>
            <a:endParaRPr lang="en-GB" altLang="fr-FR" sz="4000" b="1" u="sng" dirty="0"/>
          </a:p>
        </p:txBody>
      </p:sp>
      <p:sp>
        <p:nvSpPr>
          <p:cNvPr id="46083" name="Rectangle 3"/>
          <p:cNvSpPr>
            <a:spLocks noGrp="1" noChangeArrowheads="1"/>
          </p:cNvSpPr>
          <p:nvPr>
            <p:ph type="body" idx="1"/>
          </p:nvPr>
        </p:nvSpPr>
        <p:spPr>
          <a:xfrm>
            <a:off x="584584" y="1162405"/>
            <a:ext cx="10431624" cy="5517502"/>
          </a:xfrm>
        </p:spPr>
        <p:txBody>
          <a:bodyPr>
            <a:normAutofit fontScale="92500" lnSpcReduction="10000"/>
          </a:bodyPr>
          <a:lstStyle/>
          <a:p>
            <a:pPr marL="0" indent="0" algn="ctr">
              <a:buNone/>
            </a:pPr>
            <a:r>
              <a:rPr lang="en-US" altLang="fr-FR" b="1" dirty="0" err="1"/>
              <a:t>Példa</a:t>
            </a:r>
            <a:r>
              <a:rPr lang="en-US" altLang="fr-FR" b="1" dirty="0"/>
              <a:t> a gyakorlatból  - </a:t>
            </a:r>
            <a:r>
              <a:rPr lang="en-US" altLang="fr-FR" b="1" dirty="0" err="1"/>
              <a:t>EUB</a:t>
            </a:r>
            <a:r>
              <a:rPr lang="en-US" altLang="fr-FR" b="1" dirty="0"/>
              <a:t> </a:t>
            </a:r>
            <a:r>
              <a:rPr lang="en-US" altLang="fr-FR" b="1" dirty="0" err="1"/>
              <a:t>kontra</a:t>
            </a:r>
            <a:r>
              <a:rPr lang="en-US" altLang="fr-FR" b="1" dirty="0"/>
              <a:t> </a:t>
            </a:r>
            <a:r>
              <a:rPr lang="en-US" altLang="fr-FR" b="1" dirty="0" err="1"/>
              <a:t>EJEB</a:t>
            </a:r>
            <a:endParaRPr lang="en-US" altLang="fr-FR" b="1" dirty="0"/>
          </a:p>
          <a:p>
            <a:pPr marL="0" indent="0" algn="ctr">
              <a:buNone/>
            </a:pPr>
            <a:r>
              <a:rPr lang="en-US" altLang="fr-FR" u="sng" dirty="0"/>
              <a:t>A </a:t>
            </a:r>
            <a:r>
              <a:rPr lang="en-US" altLang="fr-FR" u="sng" dirty="0" err="1"/>
              <a:t>Melloni-ügy</a:t>
            </a:r>
            <a:endParaRPr lang="en-US" altLang="fr-FR" u="sng" dirty="0"/>
          </a:p>
          <a:p>
            <a:pPr marL="0" indent="0" algn="just">
              <a:buNone/>
            </a:pPr>
            <a:r>
              <a:rPr lang="en-US" altLang="fr-FR" dirty="0"/>
              <a:t> A </a:t>
            </a:r>
            <a:r>
              <a:rPr lang="en-US" altLang="fr-FR" dirty="0" err="1"/>
              <a:t>tényállás</a:t>
            </a:r>
            <a:r>
              <a:rPr lang="en-US" altLang="fr-FR" dirty="0"/>
              <a:t> </a:t>
            </a:r>
            <a:r>
              <a:rPr lang="en-US" altLang="fr-FR" dirty="0" err="1"/>
              <a:t>lényege</a:t>
            </a:r>
            <a:r>
              <a:rPr lang="en-US" altLang="fr-FR" dirty="0"/>
              <a:t> </a:t>
            </a:r>
            <a:r>
              <a:rPr lang="en-US" altLang="fr-FR" dirty="0" err="1"/>
              <a:t>szerint</a:t>
            </a:r>
            <a:r>
              <a:rPr lang="en-US" altLang="fr-FR" dirty="0"/>
              <a:t> </a:t>
            </a:r>
            <a:r>
              <a:rPr lang="en-US" altLang="fr-FR" dirty="0" err="1"/>
              <a:t>az</a:t>
            </a:r>
            <a:r>
              <a:rPr lang="en-US" altLang="fr-FR" dirty="0"/>
              <a:t> </a:t>
            </a:r>
            <a:r>
              <a:rPr lang="en-US" altLang="fr-FR" dirty="0" err="1"/>
              <a:t>olasz</a:t>
            </a:r>
            <a:r>
              <a:rPr lang="en-US" altLang="fr-FR" dirty="0"/>
              <a:t> </a:t>
            </a:r>
            <a:r>
              <a:rPr lang="en-US" altLang="fr-FR" dirty="0" err="1"/>
              <a:t>hatóságok</a:t>
            </a:r>
            <a:r>
              <a:rPr lang="en-US" altLang="fr-FR" dirty="0"/>
              <a:t> </a:t>
            </a:r>
            <a:r>
              <a:rPr lang="en-US" altLang="fr-FR" dirty="0" err="1"/>
              <a:t>büntetőeljárást</a:t>
            </a:r>
            <a:r>
              <a:rPr lang="en-US" altLang="fr-FR" dirty="0"/>
              <a:t> </a:t>
            </a:r>
            <a:r>
              <a:rPr lang="en-US" altLang="fr-FR" dirty="0" err="1"/>
              <a:t>folytattak</a:t>
            </a:r>
            <a:r>
              <a:rPr lang="en-US" altLang="fr-FR" dirty="0"/>
              <a:t> S. </a:t>
            </a:r>
            <a:r>
              <a:rPr lang="en-US" altLang="fr-FR" dirty="0" err="1"/>
              <a:t>Melloni</a:t>
            </a:r>
            <a:r>
              <a:rPr lang="en-US" altLang="fr-FR" dirty="0"/>
              <a:t> </a:t>
            </a:r>
            <a:r>
              <a:rPr lang="en-US" altLang="fr-FR" dirty="0" err="1"/>
              <a:t>ellen</a:t>
            </a:r>
            <a:r>
              <a:rPr lang="en-US" altLang="fr-FR" dirty="0"/>
              <a:t>, </a:t>
            </a:r>
            <a:r>
              <a:rPr lang="en-US" altLang="fr-FR" dirty="0" err="1"/>
              <a:t>akivel</a:t>
            </a:r>
            <a:r>
              <a:rPr lang="en-US" altLang="fr-FR" dirty="0"/>
              <a:t> </a:t>
            </a:r>
            <a:r>
              <a:rPr lang="en-US" altLang="fr-FR" dirty="0" err="1"/>
              <a:t>szemben</a:t>
            </a:r>
            <a:r>
              <a:rPr lang="en-US" altLang="fr-FR" dirty="0"/>
              <a:t> </a:t>
            </a:r>
            <a:r>
              <a:rPr lang="en-US" altLang="fr-FR" dirty="0" err="1"/>
              <a:t>európai</a:t>
            </a:r>
            <a:r>
              <a:rPr lang="en-US" altLang="fr-FR" dirty="0"/>
              <a:t> </a:t>
            </a:r>
            <a:r>
              <a:rPr lang="en-US" altLang="fr-FR" dirty="0" err="1"/>
              <a:t>elfogatóparancsot</a:t>
            </a:r>
            <a:r>
              <a:rPr lang="en-US" altLang="fr-FR" dirty="0"/>
              <a:t> </a:t>
            </a:r>
            <a:r>
              <a:rPr lang="en-US" altLang="fr-FR" dirty="0" err="1"/>
              <a:t>bocsátottak</a:t>
            </a:r>
            <a:r>
              <a:rPr lang="en-US" altLang="fr-FR" dirty="0"/>
              <a:t> </a:t>
            </a:r>
            <a:r>
              <a:rPr lang="en-US" altLang="fr-FR" dirty="0" err="1"/>
              <a:t>ki</a:t>
            </a:r>
            <a:r>
              <a:rPr lang="en-US" altLang="fr-FR" dirty="0"/>
              <a:t>. A </a:t>
            </a:r>
            <a:r>
              <a:rPr lang="en-US" altLang="fr-FR" dirty="0" err="1"/>
              <a:t>spanyol</a:t>
            </a:r>
            <a:r>
              <a:rPr lang="en-US" altLang="fr-FR" dirty="0"/>
              <a:t> </a:t>
            </a:r>
            <a:r>
              <a:rPr lang="en-US" altLang="fr-FR" dirty="0" err="1"/>
              <a:t>hatóságok</a:t>
            </a:r>
            <a:r>
              <a:rPr lang="en-US" altLang="fr-FR" dirty="0"/>
              <a:t> </a:t>
            </a:r>
            <a:r>
              <a:rPr lang="en-US" altLang="fr-FR" dirty="0" err="1"/>
              <a:t>letartóztatták</a:t>
            </a:r>
            <a:r>
              <a:rPr lang="en-US" altLang="fr-FR" dirty="0"/>
              <a:t>, </a:t>
            </a:r>
            <a:r>
              <a:rPr lang="en-US" altLang="fr-FR" dirty="0" err="1"/>
              <a:t>és</a:t>
            </a:r>
            <a:r>
              <a:rPr lang="en-US" altLang="fr-FR" dirty="0"/>
              <a:t> </a:t>
            </a:r>
            <a:r>
              <a:rPr lang="en-US" altLang="fr-FR" dirty="0" err="1"/>
              <a:t>átadását</a:t>
            </a:r>
            <a:r>
              <a:rPr lang="en-US" altLang="fr-FR" dirty="0"/>
              <a:t> </a:t>
            </a:r>
            <a:r>
              <a:rPr lang="en-US" altLang="fr-FR" dirty="0" err="1"/>
              <a:t>megalapozottnak</a:t>
            </a:r>
            <a:r>
              <a:rPr lang="en-US" altLang="fr-FR" dirty="0"/>
              <a:t> </a:t>
            </a:r>
            <a:r>
              <a:rPr lang="en-US" altLang="fr-FR" dirty="0" err="1"/>
              <a:t>minősítették</a:t>
            </a:r>
            <a:r>
              <a:rPr lang="en-US" altLang="fr-FR" dirty="0"/>
              <a:t>, </a:t>
            </a:r>
            <a:r>
              <a:rPr lang="en-US" altLang="fr-FR" dirty="0" err="1"/>
              <a:t>azonban</a:t>
            </a:r>
            <a:r>
              <a:rPr lang="en-US" altLang="fr-FR" dirty="0"/>
              <a:t> </a:t>
            </a:r>
            <a:r>
              <a:rPr lang="en-US" altLang="fr-FR" dirty="0" err="1"/>
              <a:t>óvadék</a:t>
            </a:r>
            <a:r>
              <a:rPr lang="en-US" altLang="fr-FR" dirty="0"/>
              <a:t> </a:t>
            </a:r>
            <a:r>
              <a:rPr lang="en-US" altLang="fr-FR" dirty="0" err="1"/>
              <a:t>ellenében</a:t>
            </a:r>
            <a:r>
              <a:rPr lang="en-US" altLang="fr-FR" dirty="0"/>
              <a:t> </a:t>
            </a:r>
            <a:r>
              <a:rPr lang="en-US" altLang="fr-FR" dirty="0" err="1"/>
              <a:t>szabadlábra</a:t>
            </a:r>
            <a:r>
              <a:rPr lang="en-US" altLang="fr-FR" dirty="0"/>
              <a:t> </a:t>
            </a:r>
            <a:r>
              <a:rPr lang="en-US" altLang="fr-FR" dirty="0" err="1"/>
              <a:t>helyezték</a:t>
            </a:r>
            <a:r>
              <a:rPr lang="en-US" altLang="fr-FR" dirty="0"/>
              <a:t>. </a:t>
            </a:r>
            <a:r>
              <a:rPr lang="en-US" altLang="fr-FR" dirty="0" err="1"/>
              <a:t>Melloni</a:t>
            </a:r>
            <a:r>
              <a:rPr lang="en-US" altLang="fr-FR" dirty="0"/>
              <a:t> </a:t>
            </a:r>
            <a:r>
              <a:rPr lang="en-US" altLang="fr-FR" dirty="0" err="1"/>
              <a:t>ezt</a:t>
            </a:r>
            <a:r>
              <a:rPr lang="en-US" altLang="fr-FR" dirty="0"/>
              <a:t> </a:t>
            </a:r>
            <a:r>
              <a:rPr lang="en-US" altLang="fr-FR" dirty="0" err="1"/>
              <a:t>kihasználva</a:t>
            </a:r>
            <a:r>
              <a:rPr lang="en-US" altLang="fr-FR" dirty="0"/>
              <a:t> </a:t>
            </a:r>
            <a:r>
              <a:rPr lang="en-US" altLang="fr-FR" dirty="0" err="1"/>
              <a:t>megszökött</a:t>
            </a:r>
            <a:r>
              <a:rPr lang="en-US" altLang="fr-FR" dirty="0"/>
              <a:t>, </a:t>
            </a:r>
            <a:r>
              <a:rPr lang="en-US" altLang="fr-FR" dirty="0" err="1"/>
              <a:t>így</a:t>
            </a:r>
            <a:r>
              <a:rPr lang="en-US" altLang="fr-FR" dirty="0"/>
              <a:t> </a:t>
            </a:r>
            <a:r>
              <a:rPr lang="en-US" altLang="fr-FR" dirty="0" err="1"/>
              <a:t>átadására</a:t>
            </a:r>
            <a:r>
              <a:rPr lang="en-US" altLang="fr-FR" dirty="0"/>
              <a:t> </a:t>
            </a:r>
            <a:r>
              <a:rPr lang="en-US" altLang="fr-FR" dirty="0" err="1"/>
              <a:t>nem</a:t>
            </a:r>
            <a:r>
              <a:rPr lang="en-US" altLang="fr-FR" dirty="0"/>
              <a:t> </a:t>
            </a:r>
            <a:r>
              <a:rPr lang="en-US" altLang="fr-FR" dirty="0" err="1"/>
              <a:t>került</a:t>
            </a:r>
            <a:r>
              <a:rPr lang="en-US" altLang="fr-FR" dirty="0"/>
              <a:t> </a:t>
            </a:r>
            <a:r>
              <a:rPr lang="en-US" altLang="fr-FR" dirty="0" err="1"/>
              <a:t>sor</a:t>
            </a:r>
            <a:r>
              <a:rPr lang="en-US" altLang="fr-FR" dirty="0"/>
              <a:t>. Az </a:t>
            </a:r>
            <a:r>
              <a:rPr lang="en-US" altLang="fr-FR" dirty="0" err="1"/>
              <a:t>eljáró</a:t>
            </a:r>
            <a:r>
              <a:rPr lang="en-US" altLang="fr-FR" dirty="0"/>
              <a:t> </a:t>
            </a:r>
            <a:r>
              <a:rPr lang="en-US" altLang="fr-FR" dirty="0" err="1"/>
              <a:t>olasz</a:t>
            </a:r>
            <a:r>
              <a:rPr lang="en-US" altLang="fr-FR" dirty="0"/>
              <a:t> </a:t>
            </a:r>
            <a:r>
              <a:rPr lang="en-US" altLang="fr-FR" dirty="0" err="1"/>
              <a:t>hatóságok</a:t>
            </a:r>
            <a:r>
              <a:rPr lang="en-US" altLang="fr-FR" dirty="0"/>
              <a:t> </a:t>
            </a:r>
            <a:r>
              <a:rPr lang="en-US" altLang="fr-FR" dirty="0" err="1"/>
              <a:t>ezután</a:t>
            </a:r>
            <a:r>
              <a:rPr lang="en-US" altLang="fr-FR" dirty="0"/>
              <a:t> a </a:t>
            </a:r>
            <a:r>
              <a:rPr lang="en-US" altLang="fr-FR" dirty="0" err="1"/>
              <a:t>vonatkozó</a:t>
            </a:r>
            <a:r>
              <a:rPr lang="en-US" altLang="fr-FR" dirty="0"/>
              <a:t> </a:t>
            </a:r>
            <a:r>
              <a:rPr lang="en-US" altLang="fr-FR" dirty="0" err="1"/>
              <a:t>nemzeti</a:t>
            </a:r>
            <a:r>
              <a:rPr lang="en-US" altLang="fr-FR" dirty="0"/>
              <a:t> </a:t>
            </a:r>
            <a:r>
              <a:rPr lang="en-US" altLang="fr-FR" dirty="0" err="1"/>
              <a:t>szabályok</a:t>
            </a:r>
            <a:r>
              <a:rPr lang="en-US" altLang="fr-FR" dirty="0"/>
              <a:t> </a:t>
            </a:r>
            <a:r>
              <a:rPr lang="en-US" altLang="fr-FR" dirty="0" err="1"/>
              <a:t>alapján</a:t>
            </a:r>
            <a:r>
              <a:rPr lang="en-US" altLang="fr-FR" dirty="0"/>
              <a:t> a </a:t>
            </a:r>
            <a:r>
              <a:rPr lang="en-US" altLang="fr-FR" dirty="0" err="1"/>
              <a:t>terhelt</a:t>
            </a:r>
            <a:r>
              <a:rPr lang="en-US" altLang="fr-FR" dirty="0"/>
              <a:t> </a:t>
            </a:r>
            <a:r>
              <a:rPr lang="en-US" altLang="fr-FR" dirty="0" err="1"/>
              <a:t>távollétében</a:t>
            </a:r>
            <a:r>
              <a:rPr lang="en-US" altLang="fr-FR" dirty="0"/>
              <a:t> </a:t>
            </a:r>
            <a:r>
              <a:rPr lang="en-US" altLang="fr-FR" dirty="0" err="1"/>
              <a:t>folytatták</a:t>
            </a:r>
            <a:r>
              <a:rPr lang="en-US" altLang="fr-FR" dirty="0"/>
              <a:t> le </a:t>
            </a:r>
            <a:r>
              <a:rPr lang="en-US" altLang="fr-FR" dirty="0" err="1"/>
              <a:t>az</a:t>
            </a:r>
            <a:r>
              <a:rPr lang="en-US" altLang="fr-FR" dirty="0"/>
              <a:t> </a:t>
            </a:r>
            <a:r>
              <a:rPr lang="en-US" altLang="fr-FR" dirty="0" err="1"/>
              <a:t>eljárást</a:t>
            </a:r>
            <a:r>
              <a:rPr lang="en-US" altLang="fr-FR" dirty="0"/>
              <a:t>. A </a:t>
            </a:r>
            <a:r>
              <a:rPr lang="en-US" altLang="fr-FR" dirty="0" err="1"/>
              <a:t>jogerős</a:t>
            </a:r>
            <a:r>
              <a:rPr lang="en-US" altLang="fr-FR" dirty="0"/>
              <a:t> </a:t>
            </a:r>
            <a:r>
              <a:rPr lang="en-US" altLang="fr-FR" dirty="0" err="1"/>
              <a:t>ítélet</a:t>
            </a:r>
            <a:r>
              <a:rPr lang="en-US" altLang="fr-FR" dirty="0"/>
              <a:t> </a:t>
            </a:r>
            <a:r>
              <a:rPr lang="en-US" altLang="fr-FR" dirty="0" err="1"/>
              <a:t>végrehajtása</a:t>
            </a:r>
            <a:r>
              <a:rPr lang="en-US" altLang="fr-FR" dirty="0"/>
              <a:t> </a:t>
            </a:r>
            <a:r>
              <a:rPr lang="en-US" altLang="fr-FR" dirty="0" err="1"/>
              <a:t>érdekében</a:t>
            </a:r>
            <a:r>
              <a:rPr lang="en-US" altLang="fr-FR" dirty="0"/>
              <a:t> </a:t>
            </a:r>
            <a:r>
              <a:rPr lang="en-US" altLang="fr-FR" dirty="0" err="1"/>
              <a:t>az</a:t>
            </a:r>
            <a:r>
              <a:rPr lang="en-US" altLang="fr-FR" dirty="0"/>
              <a:t> </a:t>
            </a:r>
            <a:r>
              <a:rPr lang="en-US" altLang="fr-FR" dirty="0" err="1"/>
              <a:t>olasz</a:t>
            </a:r>
            <a:r>
              <a:rPr lang="en-US" altLang="fr-FR" dirty="0"/>
              <a:t> </a:t>
            </a:r>
            <a:r>
              <a:rPr lang="en-US" altLang="fr-FR" dirty="0" err="1"/>
              <a:t>hatóságok</a:t>
            </a:r>
            <a:r>
              <a:rPr lang="en-US" altLang="fr-FR" dirty="0"/>
              <a:t> </a:t>
            </a:r>
            <a:r>
              <a:rPr lang="en-US" altLang="fr-FR" dirty="0" err="1"/>
              <a:t>újabb</a:t>
            </a:r>
            <a:r>
              <a:rPr lang="en-US" altLang="fr-FR" dirty="0"/>
              <a:t> </a:t>
            </a:r>
            <a:r>
              <a:rPr lang="en-US" altLang="fr-FR" dirty="0" err="1"/>
              <a:t>európai</a:t>
            </a:r>
            <a:r>
              <a:rPr lang="en-US" altLang="fr-FR" dirty="0"/>
              <a:t> </a:t>
            </a:r>
            <a:r>
              <a:rPr lang="en-US" altLang="fr-FR" dirty="0" err="1"/>
              <a:t>elfogatóparancsot</a:t>
            </a:r>
            <a:r>
              <a:rPr lang="en-US" altLang="fr-FR" dirty="0"/>
              <a:t> </a:t>
            </a:r>
            <a:r>
              <a:rPr lang="en-US" altLang="fr-FR" dirty="0" err="1"/>
              <a:t>bocsátottak</a:t>
            </a:r>
            <a:r>
              <a:rPr lang="en-US" altLang="fr-FR" dirty="0"/>
              <a:t> </a:t>
            </a:r>
            <a:r>
              <a:rPr lang="en-US" altLang="fr-FR" dirty="0" err="1"/>
              <a:t>ki</a:t>
            </a:r>
            <a:r>
              <a:rPr lang="en-US" altLang="fr-FR" dirty="0"/>
              <a:t>. A </a:t>
            </a:r>
            <a:r>
              <a:rPr lang="en-US" altLang="fr-FR" dirty="0" err="1"/>
              <a:t>spanyol</a:t>
            </a:r>
            <a:r>
              <a:rPr lang="en-US" altLang="fr-FR" dirty="0"/>
              <a:t> </a:t>
            </a:r>
            <a:r>
              <a:rPr lang="en-US" altLang="fr-FR" dirty="0" err="1"/>
              <a:t>hatóságok</a:t>
            </a:r>
            <a:r>
              <a:rPr lang="en-US" altLang="fr-FR" dirty="0"/>
              <a:t> </a:t>
            </a:r>
            <a:r>
              <a:rPr lang="en-US" altLang="fr-FR" dirty="0" err="1"/>
              <a:t>Mellonit</a:t>
            </a:r>
            <a:r>
              <a:rPr lang="en-US" altLang="fr-FR" dirty="0"/>
              <a:t> </a:t>
            </a:r>
            <a:r>
              <a:rPr lang="en-US" altLang="fr-FR" dirty="0" err="1"/>
              <a:t>letartóztatták</a:t>
            </a:r>
            <a:r>
              <a:rPr lang="en-US" altLang="fr-FR" dirty="0"/>
              <a:t>, </a:t>
            </a:r>
            <a:r>
              <a:rPr lang="en-US" altLang="fr-FR" dirty="0" err="1"/>
              <a:t>és</a:t>
            </a:r>
            <a:r>
              <a:rPr lang="en-US" altLang="fr-FR" dirty="0"/>
              <a:t> </a:t>
            </a:r>
            <a:r>
              <a:rPr lang="en-US" altLang="fr-FR" dirty="0" err="1"/>
              <a:t>átadása</a:t>
            </a:r>
            <a:r>
              <a:rPr lang="en-US" altLang="fr-FR" dirty="0"/>
              <a:t> </a:t>
            </a:r>
            <a:r>
              <a:rPr lang="en-US" altLang="fr-FR" dirty="0" err="1"/>
              <a:t>mellett</a:t>
            </a:r>
            <a:r>
              <a:rPr lang="en-US" altLang="fr-FR" dirty="0"/>
              <a:t> </a:t>
            </a:r>
            <a:r>
              <a:rPr lang="en-US" altLang="fr-FR" dirty="0" err="1"/>
              <a:t>döntöttek</a:t>
            </a:r>
            <a:r>
              <a:rPr lang="en-US" altLang="fr-FR" dirty="0"/>
              <a:t>. </a:t>
            </a:r>
            <a:r>
              <a:rPr lang="en-US" altLang="fr-FR" dirty="0" err="1"/>
              <a:t>Melloni</a:t>
            </a:r>
            <a:r>
              <a:rPr lang="en-US" altLang="fr-FR" dirty="0"/>
              <a:t> a </a:t>
            </a:r>
            <a:r>
              <a:rPr lang="en-US" altLang="fr-FR" dirty="0" err="1"/>
              <a:t>spanyol</a:t>
            </a:r>
            <a:r>
              <a:rPr lang="en-US" altLang="fr-FR" dirty="0"/>
              <a:t> </a:t>
            </a:r>
            <a:r>
              <a:rPr lang="en-US" altLang="fr-FR" dirty="0" err="1"/>
              <a:t>alaptörvény</a:t>
            </a:r>
            <a:r>
              <a:rPr lang="en-US" altLang="fr-FR" dirty="0"/>
              <a:t> 24. </a:t>
            </a:r>
            <a:r>
              <a:rPr lang="en-US" altLang="fr-FR" dirty="0" err="1"/>
              <a:t>cikk</a:t>
            </a:r>
            <a:r>
              <a:rPr lang="en-US" altLang="fr-FR" dirty="0"/>
              <a:t> (2) </a:t>
            </a:r>
            <a:r>
              <a:rPr lang="en-US" altLang="fr-FR" dirty="0" err="1"/>
              <a:t>bekezdésében</a:t>
            </a:r>
            <a:r>
              <a:rPr lang="en-US" altLang="fr-FR" dirty="0"/>
              <a:t> </a:t>
            </a:r>
            <a:r>
              <a:rPr lang="en-US" altLang="fr-FR" dirty="0" err="1"/>
              <a:t>foglalt</a:t>
            </a:r>
            <a:r>
              <a:rPr lang="en-US" altLang="fr-FR" dirty="0"/>
              <a:t> </a:t>
            </a:r>
            <a:r>
              <a:rPr lang="en-US" altLang="fr-FR" dirty="0" err="1"/>
              <a:t>tisztességes</a:t>
            </a:r>
            <a:r>
              <a:rPr lang="en-US" altLang="fr-FR" dirty="0"/>
              <a:t> </a:t>
            </a:r>
            <a:r>
              <a:rPr lang="en-US" altLang="fr-FR" dirty="0" err="1"/>
              <a:t>eljáráshoz</a:t>
            </a:r>
            <a:r>
              <a:rPr lang="en-US" altLang="fr-FR" dirty="0"/>
              <a:t> </a:t>
            </a:r>
            <a:r>
              <a:rPr lang="en-US" altLang="fr-FR" dirty="0" err="1"/>
              <a:t>való</a:t>
            </a:r>
            <a:r>
              <a:rPr lang="en-US" altLang="fr-FR" dirty="0"/>
              <a:t> </a:t>
            </a:r>
            <a:r>
              <a:rPr lang="en-US" altLang="fr-FR" dirty="0" err="1"/>
              <a:t>jogának</a:t>
            </a:r>
            <a:r>
              <a:rPr lang="en-US" altLang="fr-FR" dirty="0"/>
              <a:t> </a:t>
            </a:r>
            <a:r>
              <a:rPr lang="en-US" altLang="fr-FR" dirty="0" err="1"/>
              <a:t>közvetett</a:t>
            </a:r>
            <a:r>
              <a:rPr lang="en-US" altLang="fr-FR" dirty="0"/>
              <a:t> </a:t>
            </a:r>
            <a:r>
              <a:rPr lang="en-US" altLang="fr-FR" dirty="0" err="1"/>
              <a:t>megsértésére</a:t>
            </a:r>
            <a:r>
              <a:rPr lang="en-US" altLang="fr-FR" dirty="0"/>
              <a:t> </a:t>
            </a:r>
            <a:r>
              <a:rPr lang="en-US" altLang="fr-FR" dirty="0" err="1"/>
              <a:t>hivatkozott</a:t>
            </a:r>
            <a:r>
              <a:rPr lang="en-US" altLang="fr-FR" dirty="0"/>
              <a:t>, </a:t>
            </a:r>
            <a:r>
              <a:rPr lang="en-US" altLang="fr-FR" dirty="0" err="1"/>
              <a:t>mert</a:t>
            </a:r>
            <a:r>
              <a:rPr lang="en-US" altLang="fr-FR" dirty="0"/>
              <a:t> </a:t>
            </a:r>
            <a:r>
              <a:rPr lang="en-US" altLang="fr-FR" dirty="0" err="1"/>
              <a:t>álláspontja</a:t>
            </a:r>
            <a:r>
              <a:rPr lang="en-US" altLang="fr-FR" dirty="0"/>
              <a:t> </a:t>
            </a:r>
            <a:r>
              <a:rPr lang="en-US" altLang="fr-FR" dirty="0" err="1"/>
              <a:t>szerint</a:t>
            </a:r>
            <a:r>
              <a:rPr lang="en-US" altLang="fr-FR" dirty="0"/>
              <a:t> </a:t>
            </a:r>
            <a:r>
              <a:rPr lang="en-US" altLang="fr-FR" dirty="0" err="1"/>
              <a:t>olyan</a:t>
            </a:r>
            <a:r>
              <a:rPr lang="en-US" altLang="fr-FR" dirty="0"/>
              <a:t> </a:t>
            </a:r>
            <a:r>
              <a:rPr lang="en-US" altLang="fr-FR" dirty="0" err="1"/>
              <a:t>országnak</a:t>
            </a:r>
            <a:r>
              <a:rPr lang="en-US" altLang="fr-FR" dirty="0"/>
              <a:t> </a:t>
            </a:r>
            <a:r>
              <a:rPr lang="en-US" altLang="fr-FR" dirty="0" err="1"/>
              <a:t>való</a:t>
            </a:r>
            <a:r>
              <a:rPr lang="en-US" altLang="fr-FR" dirty="0"/>
              <a:t> </a:t>
            </a:r>
            <a:r>
              <a:rPr lang="en-US" altLang="fr-FR" dirty="0" err="1"/>
              <a:t>átadását</a:t>
            </a:r>
            <a:r>
              <a:rPr lang="en-US" altLang="fr-FR" dirty="0"/>
              <a:t> </a:t>
            </a:r>
            <a:r>
              <a:rPr lang="en-US" altLang="fr-FR" dirty="0" err="1"/>
              <a:t>engedélyezték</a:t>
            </a:r>
            <a:r>
              <a:rPr lang="en-US" altLang="fr-FR" dirty="0"/>
              <a:t> </a:t>
            </a:r>
            <a:r>
              <a:rPr lang="en-US" altLang="fr-FR" dirty="0" err="1"/>
              <a:t>feltételhez</a:t>
            </a:r>
            <a:r>
              <a:rPr lang="en-US" altLang="fr-FR" dirty="0"/>
              <a:t> </a:t>
            </a:r>
            <a:r>
              <a:rPr lang="en-US" altLang="fr-FR" dirty="0" err="1"/>
              <a:t>kötés</a:t>
            </a:r>
            <a:r>
              <a:rPr lang="en-US" altLang="fr-FR" dirty="0"/>
              <a:t> </a:t>
            </a:r>
            <a:r>
              <a:rPr lang="en-US" altLang="fr-FR" dirty="0" err="1"/>
              <a:t>nélkül</a:t>
            </a:r>
            <a:r>
              <a:rPr lang="en-US" altLang="fr-FR" dirty="0"/>
              <a:t>, </a:t>
            </a:r>
            <a:r>
              <a:rPr lang="en-US" altLang="fr-FR" dirty="0" err="1"/>
              <a:t>amely</a:t>
            </a:r>
            <a:r>
              <a:rPr lang="en-US" altLang="fr-FR" dirty="0"/>
              <a:t> </a:t>
            </a:r>
            <a:r>
              <a:rPr lang="en-US" altLang="fr-FR" dirty="0" err="1"/>
              <a:t>állam</a:t>
            </a:r>
            <a:r>
              <a:rPr lang="en-US" altLang="fr-FR" dirty="0"/>
              <a:t> </a:t>
            </a:r>
            <a:r>
              <a:rPr lang="en-US" altLang="fr-FR" dirty="0" err="1"/>
              <a:t>joga</a:t>
            </a:r>
            <a:r>
              <a:rPr lang="en-US" altLang="fr-FR" dirty="0"/>
              <a:t> </a:t>
            </a:r>
            <a:r>
              <a:rPr lang="en-US" altLang="fr-FR" dirty="0" err="1"/>
              <a:t>nem</a:t>
            </a:r>
            <a:r>
              <a:rPr lang="en-US" altLang="fr-FR" dirty="0"/>
              <a:t> </a:t>
            </a:r>
            <a:r>
              <a:rPr lang="en-US" altLang="fr-FR" dirty="0" err="1"/>
              <a:t>biztosít</a:t>
            </a:r>
            <a:r>
              <a:rPr lang="en-US" altLang="fr-FR" dirty="0"/>
              <a:t> </a:t>
            </a:r>
            <a:r>
              <a:rPr lang="en-US" altLang="fr-FR" dirty="0" err="1"/>
              <a:t>jogorvoslatot</a:t>
            </a:r>
            <a:r>
              <a:rPr lang="en-US" altLang="fr-FR" dirty="0"/>
              <a:t> a </a:t>
            </a:r>
            <a:r>
              <a:rPr lang="en-US" altLang="fr-FR" dirty="0" err="1"/>
              <a:t>távollétükben</a:t>
            </a:r>
            <a:r>
              <a:rPr lang="en-US" altLang="fr-FR" dirty="0"/>
              <a:t> </a:t>
            </a:r>
            <a:r>
              <a:rPr lang="en-US" altLang="fr-FR" dirty="0" err="1"/>
              <a:t>elítéltek</a:t>
            </a:r>
            <a:r>
              <a:rPr lang="en-US" altLang="fr-FR" dirty="0"/>
              <a:t> </a:t>
            </a:r>
            <a:r>
              <a:rPr lang="en-US" altLang="fr-FR" dirty="0" err="1"/>
              <a:t>számára</a:t>
            </a:r>
            <a:r>
              <a:rPr lang="en-US" altLang="fr-FR" dirty="0"/>
              <a:t> </a:t>
            </a:r>
            <a:r>
              <a:rPr lang="en-US" altLang="fr-FR" dirty="0" err="1"/>
              <a:t>védelemhez</a:t>
            </a:r>
            <a:r>
              <a:rPr lang="en-US" altLang="fr-FR" dirty="0"/>
              <a:t> </a:t>
            </a:r>
            <a:r>
              <a:rPr lang="en-US" altLang="fr-FR" dirty="0" err="1"/>
              <a:t>való</a:t>
            </a:r>
            <a:r>
              <a:rPr lang="en-US" altLang="fr-FR" dirty="0"/>
              <a:t> </a:t>
            </a:r>
            <a:r>
              <a:rPr lang="en-US" altLang="fr-FR" dirty="0" err="1"/>
              <a:t>joguk</a:t>
            </a:r>
            <a:r>
              <a:rPr lang="en-US" altLang="fr-FR" dirty="0"/>
              <a:t> </a:t>
            </a:r>
            <a:r>
              <a:rPr lang="en-US" altLang="fr-FR" dirty="0" err="1"/>
              <a:t>érvényesítése</a:t>
            </a:r>
            <a:r>
              <a:rPr lang="en-US" altLang="fr-FR" dirty="0"/>
              <a:t> </a:t>
            </a:r>
            <a:r>
              <a:rPr lang="en-US" altLang="fr-FR" dirty="0" err="1"/>
              <a:t>érdekében</a:t>
            </a:r>
            <a:r>
              <a:rPr lang="en-US" altLang="fr-FR" dirty="0"/>
              <a:t>.</a:t>
            </a:r>
          </a:p>
          <a:p>
            <a:pPr marL="0" indent="0" algn="just">
              <a:buNone/>
            </a:pPr>
            <a:endParaRPr lang="hu-HU" altLang="fr-FR" dirty="0"/>
          </a:p>
        </p:txBody>
      </p:sp>
    </p:spTree>
    <p:extLst>
      <p:ext uri="{BB962C8B-B14F-4D97-AF65-F5344CB8AC3E}">
        <p14:creationId xmlns:p14="http://schemas.microsoft.com/office/powerpoint/2010/main" val="119040795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normAutofit/>
          </a:bodyPr>
          <a:lstStyle/>
          <a:p>
            <a:pPr algn="ctr"/>
            <a:r>
              <a:rPr lang="hu-HU" altLang="fr-FR" sz="4000" b="1" u="sng" dirty="0"/>
              <a:t>Alapvető jogok a Szerződésekben</a:t>
            </a:r>
            <a:endParaRPr lang="en-GB" altLang="fr-FR" sz="4000" b="1" u="sng" dirty="0"/>
          </a:p>
        </p:txBody>
      </p:sp>
      <p:sp>
        <p:nvSpPr>
          <p:cNvPr id="46083" name="Rectangle 3"/>
          <p:cNvSpPr>
            <a:spLocks noGrp="1" noChangeArrowheads="1"/>
          </p:cNvSpPr>
          <p:nvPr>
            <p:ph type="body" idx="1"/>
          </p:nvPr>
        </p:nvSpPr>
        <p:spPr>
          <a:xfrm>
            <a:off x="584584" y="1162405"/>
            <a:ext cx="10431624" cy="5517502"/>
          </a:xfrm>
        </p:spPr>
        <p:txBody>
          <a:bodyPr>
            <a:normAutofit fontScale="92500" lnSpcReduction="10000"/>
          </a:bodyPr>
          <a:lstStyle/>
          <a:p>
            <a:pPr marL="0" indent="0" algn="ctr">
              <a:buNone/>
            </a:pPr>
            <a:r>
              <a:rPr lang="en-US" altLang="fr-FR" b="1" dirty="0" err="1"/>
              <a:t>Példa</a:t>
            </a:r>
            <a:r>
              <a:rPr lang="en-US" altLang="fr-FR" b="1" dirty="0"/>
              <a:t> a gyakorlatból  - </a:t>
            </a:r>
            <a:r>
              <a:rPr lang="en-US" altLang="fr-FR" b="1" dirty="0" err="1"/>
              <a:t>EUB</a:t>
            </a:r>
            <a:r>
              <a:rPr lang="en-US" altLang="fr-FR" b="1" dirty="0"/>
              <a:t> </a:t>
            </a:r>
            <a:r>
              <a:rPr lang="en-US" altLang="fr-FR" b="1" dirty="0" err="1"/>
              <a:t>kontra</a:t>
            </a:r>
            <a:r>
              <a:rPr lang="en-US" altLang="fr-FR" b="1" dirty="0"/>
              <a:t> </a:t>
            </a:r>
            <a:r>
              <a:rPr lang="en-US" altLang="fr-FR" b="1" dirty="0" err="1"/>
              <a:t>EJEB</a:t>
            </a:r>
            <a:endParaRPr lang="en-US" altLang="fr-FR" b="1" dirty="0"/>
          </a:p>
          <a:p>
            <a:pPr marL="0" indent="0" algn="ctr">
              <a:buNone/>
            </a:pPr>
            <a:r>
              <a:rPr lang="en-US" altLang="fr-FR" u="sng" dirty="0"/>
              <a:t>A </a:t>
            </a:r>
            <a:r>
              <a:rPr lang="en-US" altLang="fr-FR" u="sng" dirty="0" err="1"/>
              <a:t>Melloni-ügy</a:t>
            </a:r>
            <a:endParaRPr lang="en-US" altLang="fr-FR" u="sng" dirty="0"/>
          </a:p>
          <a:p>
            <a:pPr marL="0" indent="0" algn="just">
              <a:buNone/>
            </a:pPr>
            <a:r>
              <a:rPr lang="en-US" altLang="fr-FR" dirty="0"/>
              <a:t> A Charta </a:t>
            </a:r>
            <a:r>
              <a:rPr lang="en-US" altLang="fr-FR" dirty="0" err="1"/>
              <a:t>és</a:t>
            </a:r>
            <a:r>
              <a:rPr lang="en-US" altLang="fr-FR" dirty="0"/>
              <a:t> a </a:t>
            </a:r>
            <a:r>
              <a:rPr lang="en-US" altLang="fr-FR" dirty="0" err="1"/>
              <a:t>tagállami</a:t>
            </a:r>
            <a:r>
              <a:rPr lang="en-US" altLang="fr-FR" dirty="0"/>
              <a:t> </a:t>
            </a:r>
            <a:r>
              <a:rPr lang="en-US" altLang="fr-FR" dirty="0" err="1"/>
              <a:t>alkotmányok</a:t>
            </a:r>
            <a:r>
              <a:rPr lang="en-US" altLang="fr-FR" dirty="0"/>
              <a:t> </a:t>
            </a:r>
            <a:r>
              <a:rPr lang="en-US" altLang="fr-FR" dirty="0" err="1"/>
              <a:t>védelmi</a:t>
            </a:r>
            <a:r>
              <a:rPr lang="en-US" altLang="fr-FR" dirty="0"/>
              <a:t> </a:t>
            </a:r>
            <a:r>
              <a:rPr lang="en-US" altLang="fr-FR" dirty="0" err="1"/>
              <a:t>szintje</a:t>
            </a:r>
            <a:r>
              <a:rPr lang="en-US" altLang="fr-FR" dirty="0"/>
              <a:t> </a:t>
            </a:r>
            <a:r>
              <a:rPr lang="en-US" altLang="fr-FR" dirty="0" err="1"/>
              <a:t>közötti</a:t>
            </a:r>
            <a:r>
              <a:rPr lang="en-US" altLang="fr-FR" dirty="0"/>
              <a:t> </a:t>
            </a:r>
            <a:r>
              <a:rPr lang="en-US" altLang="fr-FR" dirty="0" err="1"/>
              <a:t>összeütközés</a:t>
            </a:r>
            <a:r>
              <a:rPr lang="en-US" altLang="fr-FR" dirty="0"/>
              <a:t> </a:t>
            </a:r>
            <a:r>
              <a:rPr lang="en-US" altLang="fr-FR" dirty="0" err="1"/>
              <a:t>kapcsán</a:t>
            </a:r>
            <a:r>
              <a:rPr lang="en-US" altLang="fr-FR" dirty="0"/>
              <a:t> </a:t>
            </a:r>
            <a:r>
              <a:rPr lang="en-US" altLang="fr-FR" dirty="0" err="1"/>
              <a:t>általános</a:t>
            </a:r>
            <a:r>
              <a:rPr lang="en-US" altLang="fr-FR" dirty="0"/>
              <a:t> </a:t>
            </a:r>
            <a:r>
              <a:rPr lang="en-US" altLang="fr-FR" dirty="0" err="1"/>
              <a:t>érvénnyel</a:t>
            </a:r>
            <a:r>
              <a:rPr lang="en-US" altLang="fr-FR" dirty="0"/>
              <a:t>, </a:t>
            </a:r>
            <a:r>
              <a:rPr lang="en-US" altLang="fr-FR" dirty="0" err="1"/>
              <a:t>kategorikusan</a:t>
            </a:r>
            <a:r>
              <a:rPr lang="en-US" altLang="fr-FR" dirty="0"/>
              <a:t> </a:t>
            </a:r>
            <a:r>
              <a:rPr lang="en-US" altLang="fr-FR" dirty="0" err="1"/>
              <a:t>kimondta</a:t>
            </a:r>
            <a:r>
              <a:rPr lang="en-US" altLang="fr-FR" dirty="0"/>
              <a:t> </a:t>
            </a:r>
            <a:r>
              <a:rPr lang="en-US" altLang="fr-FR" dirty="0" err="1"/>
              <a:t>az</a:t>
            </a:r>
            <a:r>
              <a:rPr lang="en-US" altLang="fr-FR" dirty="0"/>
              <a:t> </a:t>
            </a:r>
            <a:r>
              <a:rPr lang="en-US" altLang="fr-FR" dirty="0" err="1"/>
              <a:t>EUB</a:t>
            </a:r>
            <a:r>
              <a:rPr lang="en-US" altLang="fr-FR" dirty="0"/>
              <a:t>, </a:t>
            </a:r>
            <a:r>
              <a:rPr lang="en-US" altLang="fr-FR" dirty="0" err="1"/>
              <a:t>hogy</a:t>
            </a:r>
            <a:r>
              <a:rPr lang="en-US" altLang="fr-FR" dirty="0"/>
              <a:t> „a </a:t>
            </a:r>
            <a:r>
              <a:rPr lang="en-US" altLang="fr-FR" dirty="0" err="1"/>
              <a:t>nemzeti</a:t>
            </a:r>
            <a:r>
              <a:rPr lang="en-US" altLang="fr-FR" dirty="0"/>
              <a:t> </a:t>
            </a:r>
            <a:r>
              <a:rPr lang="en-US" altLang="fr-FR" dirty="0" err="1"/>
              <a:t>hatóságok</a:t>
            </a:r>
            <a:r>
              <a:rPr lang="en-US" altLang="fr-FR" dirty="0"/>
              <a:t> </a:t>
            </a:r>
            <a:r>
              <a:rPr lang="en-US" altLang="fr-FR" dirty="0" err="1"/>
              <a:t>és</a:t>
            </a:r>
            <a:r>
              <a:rPr lang="en-US" altLang="fr-FR" dirty="0"/>
              <a:t> </a:t>
            </a:r>
            <a:r>
              <a:rPr lang="en-US" altLang="fr-FR" dirty="0" err="1"/>
              <a:t>bíróságok</a:t>
            </a:r>
            <a:r>
              <a:rPr lang="en-US" altLang="fr-FR" dirty="0"/>
              <a:t> </a:t>
            </a:r>
            <a:r>
              <a:rPr lang="en-US" altLang="fr-FR" dirty="0" err="1"/>
              <a:t>továbbra</a:t>
            </a:r>
            <a:r>
              <a:rPr lang="en-US" altLang="fr-FR" dirty="0"/>
              <a:t> is </a:t>
            </a:r>
            <a:r>
              <a:rPr lang="en-US" altLang="fr-FR" dirty="0" err="1"/>
              <a:t>alkalmazhatják</a:t>
            </a:r>
            <a:r>
              <a:rPr lang="en-US" altLang="fr-FR" dirty="0"/>
              <a:t> </a:t>
            </a:r>
            <a:r>
              <a:rPr lang="en-US" altLang="fr-FR" dirty="0" err="1"/>
              <a:t>az</a:t>
            </a:r>
            <a:r>
              <a:rPr lang="en-US" altLang="fr-FR" dirty="0"/>
              <a:t> </a:t>
            </a:r>
            <a:r>
              <a:rPr lang="en-US" altLang="fr-FR" dirty="0" err="1"/>
              <a:t>alapvető</a:t>
            </a:r>
            <a:r>
              <a:rPr lang="en-US" altLang="fr-FR" dirty="0"/>
              <a:t> </a:t>
            </a:r>
            <a:r>
              <a:rPr lang="en-US" altLang="fr-FR" dirty="0" err="1"/>
              <a:t>jogok</a:t>
            </a:r>
            <a:r>
              <a:rPr lang="en-US" altLang="fr-FR" dirty="0"/>
              <a:t> </a:t>
            </a:r>
            <a:r>
              <a:rPr lang="en-US" altLang="fr-FR" dirty="0" err="1"/>
              <a:t>védelmének</a:t>
            </a:r>
            <a:r>
              <a:rPr lang="en-US" altLang="fr-FR" dirty="0"/>
              <a:t> </a:t>
            </a:r>
            <a:r>
              <a:rPr lang="en-US" altLang="fr-FR" dirty="0" err="1"/>
              <a:t>nemzeti</a:t>
            </a:r>
            <a:r>
              <a:rPr lang="en-US" altLang="fr-FR" dirty="0"/>
              <a:t> </a:t>
            </a:r>
            <a:r>
              <a:rPr lang="en-US" altLang="fr-FR" dirty="0" err="1"/>
              <a:t>szintjét</a:t>
            </a:r>
            <a:r>
              <a:rPr lang="en-US" altLang="fr-FR" dirty="0"/>
              <a:t>, </a:t>
            </a:r>
            <a:r>
              <a:rPr lang="en-US" altLang="fr-FR" dirty="0" err="1"/>
              <a:t>feltéve</a:t>
            </a:r>
            <a:r>
              <a:rPr lang="en-US" altLang="fr-FR" dirty="0"/>
              <a:t> </a:t>
            </a:r>
            <a:r>
              <a:rPr lang="en-US" altLang="fr-FR" dirty="0" err="1"/>
              <a:t>hogy</a:t>
            </a:r>
            <a:r>
              <a:rPr lang="en-US" altLang="fr-FR" dirty="0"/>
              <a:t> </a:t>
            </a:r>
            <a:r>
              <a:rPr lang="en-US" altLang="fr-FR" dirty="0" err="1"/>
              <a:t>ennek</a:t>
            </a:r>
            <a:r>
              <a:rPr lang="en-US" altLang="fr-FR" dirty="0"/>
              <a:t> </a:t>
            </a:r>
            <a:r>
              <a:rPr lang="en-US" altLang="fr-FR" dirty="0" err="1"/>
              <a:t>alkalmazása</a:t>
            </a:r>
            <a:r>
              <a:rPr lang="en-US" altLang="fr-FR" dirty="0"/>
              <a:t> </a:t>
            </a:r>
            <a:r>
              <a:rPr lang="en-US" altLang="fr-FR" dirty="0" err="1"/>
              <a:t>nem</a:t>
            </a:r>
            <a:r>
              <a:rPr lang="en-US" altLang="fr-FR" dirty="0"/>
              <a:t> </a:t>
            </a:r>
            <a:r>
              <a:rPr lang="en-US" altLang="fr-FR" dirty="0" err="1"/>
              <a:t>sodorja</a:t>
            </a:r>
            <a:r>
              <a:rPr lang="en-US" altLang="fr-FR" dirty="0"/>
              <a:t> </a:t>
            </a:r>
            <a:r>
              <a:rPr lang="en-US" altLang="fr-FR" dirty="0" err="1"/>
              <a:t>veszélybe</a:t>
            </a:r>
            <a:r>
              <a:rPr lang="en-US" altLang="fr-FR" dirty="0"/>
              <a:t> a Charta </a:t>
            </a:r>
            <a:r>
              <a:rPr lang="en-US" altLang="fr-FR" dirty="0" err="1"/>
              <a:t>által</a:t>
            </a:r>
            <a:r>
              <a:rPr lang="en-US" altLang="fr-FR" dirty="0"/>
              <a:t> </a:t>
            </a:r>
            <a:r>
              <a:rPr lang="en-US" altLang="fr-FR" dirty="0" err="1"/>
              <a:t>meghatározott</a:t>
            </a:r>
            <a:r>
              <a:rPr lang="en-US" altLang="fr-FR" dirty="0"/>
              <a:t> </a:t>
            </a:r>
            <a:r>
              <a:rPr lang="en-US" altLang="fr-FR" dirty="0" err="1"/>
              <a:t>és</a:t>
            </a:r>
            <a:r>
              <a:rPr lang="en-US" altLang="fr-FR" dirty="0"/>
              <a:t> a </a:t>
            </a:r>
            <a:r>
              <a:rPr lang="en-US" altLang="fr-FR" dirty="0" err="1"/>
              <a:t>Bíróság</a:t>
            </a:r>
            <a:r>
              <a:rPr lang="en-US" altLang="fr-FR" dirty="0"/>
              <a:t> </a:t>
            </a:r>
            <a:r>
              <a:rPr lang="en-US" altLang="fr-FR" dirty="0" err="1"/>
              <a:t>által</a:t>
            </a:r>
            <a:r>
              <a:rPr lang="en-US" altLang="fr-FR" dirty="0"/>
              <a:t> </a:t>
            </a:r>
            <a:r>
              <a:rPr lang="en-US" altLang="fr-FR" dirty="0" err="1"/>
              <a:t>értelmezett</a:t>
            </a:r>
            <a:r>
              <a:rPr lang="en-US" altLang="fr-FR" dirty="0"/>
              <a:t> </a:t>
            </a:r>
            <a:r>
              <a:rPr lang="en-US" altLang="fr-FR" dirty="0" err="1"/>
              <a:t>védelmi</a:t>
            </a:r>
            <a:r>
              <a:rPr lang="en-US" altLang="fr-FR" dirty="0"/>
              <a:t> </a:t>
            </a:r>
            <a:r>
              <a:rPr lang="en-US" altLang="fr-FR" dirty="0" err="1"/>
              <a:t>szintet</a:t>
            </a:r>
            <a:r>
              <a:rPr lang="en-US" altLang="fr-FR" dirty="0"/>
              <a:t>, </a:t>
            </a:r>
            <a:r>
              <a:rPr lang="en-US" altLang="fr-FR" dirty="0" err="1"/>
              <a:t>sem</a:t>
            </a:r>
            <a:r>
              <a:rPr lang="en-US" altLang="fr-FR" dirty="0"/>
              <a:t> </a:t>
            </a:r>
            <a:r>
              <a:rPr lang="en-US" altLang="fr-FR" dirty="0" err="1"/>
              <a:t>pedig</a:t>
            </a:r>
            <a:r>
              <a:rPr lang="en-US" altLang="fr-FR" dirty="0"/>
              <a:t> </a:t>
            </a:r>
            <a:r>
              <a:rPr lang="en-US" altLang="fr-FR" dirty="0" err="1"/>
              <a:t>az</a:t>
            </a:r>
            <a:r>
              <a:rPr lang="en-US" altLang="fr-FR" dirty="0"/>
              <a:t> </a:t>
            </a:r>
            <a:r>
              <a:rPr lang="en-US" altLang="fr-FR" dirty="0" err="1"/>
              <a:t>uniós</a:t>
            </a:r>
            <a:r>
              <a:rPr lang="en-US" altLang="fr-FR" dirty="0"/>
              <a:t> jog </a:t>
            </a:r>
            <a:r>
              <a:rPr lang="en-US" altLang="fr-FR" dirty="0" err="1"/>
              <a:t>elsőbbségét</a:t>
            </a:r>
            <a:r>
              <a:rPr lang="en-US" altLang="fr-FR" dirty="0"/>
              <a:t>, </a:t>
            </a:r>
            <a:r>
              <a:rPr lang="en-US" altLang="fr-FR" dirty="0" err="1"/>
              <a:t>egységességét</a:t>
            </a:r>
            <a:r>
              <a:rPr lang="en-US" altLang="fr-FR" dirty="0"/>
              <a:t> </a:t>
            </a:r>
            <a:r>
              <a:rPr lang="en-US" altLang="fr-FR" dirty="0" err="1"/>
              <a:t>és</a:t>
            </a:r>
            <a:r>
              <a:rPr lang="en-US" altLang="fr-FR" dirty="0"/>
              <a:t> </a:t>
            </a:r>
            <a:r>
              <a:rPr lang="en-US" altLang="fr-FR" dirty="0" err="1"/>
              <a:t>hatékonyságát</a:t>
            </a:r>
            <a:r>
              <a:rPr lang="en-US" altLang="fr-FR" dirty="0"/>
              <a:t>.” </a:t>
            </a:r>
            <a:r>
              <a:rPr lang="en-US" altLang="fr-FR" dirty="0" err="1"/>
              <a:t>Hozzátette</a:t>
            </a:r>
            <a:r>
              <a:rPr lang="en-US" altLang="fr-FR" dirty="0"/>
              <a:t>, </a:t>
            </a:r>
            <a:r>
              <a:rPr lang="en-US" altLang="fr-FR" dirty="0" err="1"/>
              <a:t>hogy</a:t>
            </a:r>
            <a:r>
              <a:rPr lang="en-US" altLang="fr-FR" dirty="0"/>
              <a:t> ha a </a:t>
            </a:r>
            <a:r>
              <a:rPr lang="en-US" altLang="fr-FR" dirty="0" err="1"/>
              <a:t>tagállam</a:t>
            </a:r>
            <a:r>
              <a:rPr lang="en-US" altLang="fr-FR" dirty="0"/>
              <a:t> </a:t>
            </a:r>
            <a:r>
              <a:rPr lang="en-US" altLang="fr-FR" dirty="0" err="1"/>
              <a:t>az</a:t>
            </a:r>
            <a:r>
              <a:rPr lang="en-US" altLang="fr-FR" dirty="0"/>
              <a:t> </a:t>
            </a:r>
            <a:r>
              <a:rPr lang="en-US" altLang="fr-FR" dirty="0" err="1"/>
              <a:t>európai</a:t>
            </a:r>
            <a:r>
              <a:rPr lang="en-US" altLang="fr-FR" dirty="0"/>
              <a:t> </a:t>
            </a:r>
            <a:r>
              <a:rPr lang="en-US" altLang="fr-FR" dirty="0" err="1"/>
              <a:t>elfogatóparancs</a:t>
            </a:r>
            <a:r>
              <a:rPr lang="en-US" altLang="fr-FR" dirty="0"/>
              <a:t> </a:t>
            </a:r>
            <a:r>
              <a:rPr lang="en-US" altLang="fr-FR" dirty="0" err="1"/>
              <a:t>végrehajtását</a:t>
            </a:r>
            <a:r>
              <a:rPr lang="en-US" altLang="fr-FR" dirty="0"/>
              <a:t> </a:t>
            </a:r>
            <a:r>
              <a:rPr lang="en-US" altLang="fr-FR" dirty="0" err="1"/>
              <a:t>olyan</a:t>
            </a:r>
            <a:r>
              <a:rPr lang="en-US" altLang="fr-FR" dirty="0"/>
              <a:t> </a:t>
            </a:r>
            <a:r>
              <a:rPr lang="en-US" altLang="fr-FR" dirty="0" err="1"/>
              <a:t>feltételhez</a:t>
            </a:r>
            <a:r>
              <a:rPr lang="en-US" altLang="fr-FR" dirty="0"/>
              <a:t> </a:t>
            </a:r>
            <a:r>
              <a:rPr lang="en-US" altLang="fr-FR" dirty="0" err="1"/>
              <a:t>kötné</a:t>
            </a:r>
            <a:r>
              <a:rPr lang="en-US" altLang="fr-FR" dirty="0"/>
              <a:t>, </a:t>
            </a:r>
            <a:r>
              <a:rPr lang="en-US" altLang="fr-FR" dirty="0" err="1"/>
              <a:t>amely</a:t>
            </a:r>
            <a:r>
              <a:rPr lang="en-US" altLang="fr-FR" dirty="0"/>
              <a:t> </a:t>
            </a:r>
            <a:r>
              <a:rPr lang="en-US" altLang="fr-FR" dirty="0" err="1"/>
              <a:t>nem</a:t>
            </a:r>
            <a:r>
              <a:rPr lang="en-US" altLang="fr-FR" dirty="0"/>
              <a:t> </a:t>
            </a:r>
            <a:r>
              <a:rPr lang="en-US" altLang="fr-FR" dirty="0" err="1"/>
              <a:t>szerepel</a:t>
            </a:r>
            <a:r>
              <a:rPr lang="en-US" altLang="fr-FR" dirty="0"/>
              <a:t> a </a:t>
            </a:r>
            <a:r>
              <a:rPr lang="en-US" altLang="fr-FR" dirty="0" err="1"/>
              <a:t>kerethatározatban</a:t>
            </a:r>
            <a:r>
              <a:rPr lang="en-US" altLang="fr-FR" dirty="0"/>
              <a:t> </a:t>
            </a:r>
            <a:r>
              <a:rPr lang="en-US" altLang="fr-FR" dirty="0" err="1"/>
              <a:t>azért</a:t>
            </a:r>
            <a:r>
              <a:rPr lang="en-US" altLang="fr-FR" dirty="0"/>
              <a:t>, </a:t>
            </a:r>
            <a:r>
              <a:rPr lang="en-US" altLang="fr-FR" dirty="0" err="1"/>
              <a:t>hogy</a:t>
            </a:r>
            <a:r>
              <a:rPr lang="en-US" altLang="fr-FR" dirty="0"/>
              <a:t> </a:t>
            </a:r>
            <a:r>
              <a:rPr lang="en-US" altLang="fr-FR" dirty="0" err="1"/>
              <a:t>elkerülje</a:t>
            </a:r>
            <a:r>
              <a:rPr lang="en-US" altLang="fr-FR" dirty="0"/>
              <a:t> a </a:t>
            </a:r>
            <a:r>
              <a:rPr lang="en-US" altLang="fr-FR" dirty="0" err="1"/>
              <a:t>nemzeti</a:t>
            </a:r>
            <a:r>
              <a:rPr lang="en-US" altLang="fr-FR" dirty="0"/>
              <a:t> </a:t>
            </a:r>
            <a:r>
              <a:rPr lang="en-US" altLang="fr-FR" dirty="0" err="1"/>
              <a:t>alkotmányában</a:t>
            </a:r>
            <a:r>
              <a:rPr lang="en-US" altLang="fr-FR" dirty="0"/>
              <a:t> </a:t>
            </a:r>
            <a:r>
              <a:rPr lang="en-US" altLang="fr-FR" dirty="0" err="1"/>
              <a:t>biztosított</a:t>
            </a:r>
            <a:r>
              <a:rPr lang="en-US" altLang="fr-FR" dirty="0"/>
              <a:t> </a:t>
            </a:r>
            <a:r>
              <a:rPr lang="en-US" altLang="fr-FR" dirty="0" err="1"/>
              <a:t>jogokkal</a:t>
            </a:r>
            <a:r>
              <a:rPr lang="en-US" altLang="fr-FR" dirty="0"/>
              <a:t> a </a:t>
            </a:r>
            <a:r>
              <a:rPr lang="en-US" altLang="fr-FR" dirty="0" err="1"/>
              <a:t>kollíziót</a:t>
            </a:r>
            <a:r>
              <a:rPr lang="en-US" altLang="fr-FR" dirty="0"/>
              <a:t>, </a:t>
            </a:r>
            <a:r>
              <a:rPr lang="en-US" altLang="fr-FR" dirty="0" err="1"/>
              <a:t>akkor</a:t>
            </a:r>
            <a:r>
              <a:rPr lang="en-US" altLang="fr-FR" dirty="0"/>
              <a:t> </a:t>
            </a:r>
            <a:r>
              <a:rPr lang="en-US" altLang="fr-FR" dirty="0" err="1"/>
              <a:t>ezzel</a:t>
            </a:r>
            <a:r>
              <a:rPr lang="en-US" altLang="fr-FR" dirty="0"/>
              <a:t> </a:t>
            </a:r>
            <a:r>
              <a:rPr lang="en-US" altLang="fr-FR" dirty="0" err="1"/>
              <a:t>megkérdőjelezné</a:t>
            </a:r>
            <a:r>
              <a:rPr lang="en-US" altLang="fr-FR" dirty="0"/>
              <a:t> a </a:t>
            </a:r>
            <a:r>
              <a:rPr lang="en-US" altLang="fr-FR" dirty="0" err="1"/>
              <a:t>kerethatározatban</a:t>
            </a:r>
            <a:r>
              <a:rPr lang="en-US" altLang="fr-FR" dirty="0"/>
              <a:t> </a:t>
            </a:r>
            <a:r>
              <a:rPr lang="en-US" altLang="fr-FR" dirty="0" err="1"/>
              <a:t>biztosított</a:t>
            </a:r>
            <a:r>
              <a:rPr lang="en-US" altLang="fr-FR" dirty="0"/>
              <a:t> </a:t>
            </a:r>
            <a:r>
              <a:rPr lang="en-US" altLang="fr-FR" dirty="0" err="1"/>
              <a:t>alapvető</a:t>
            </a:r>
            <a:r>
              <a:rPr lang="en-US" altLang="fr-FR" dirty="0"/>
              <a:t> </a:t>
            </a:r>
            <a:r>
              <a:rPr lang="en-US" altLang="fr-FR" dirty="0" err="1"/>
              <a:t>jogok</a:t>
            </a:r>
            <a:r>
              <a:rPr lang="en-US" altLang="fr-FR" dirty="0"/>
              <a:t> </a:t>
            </a:r>
            <a:r>
              <a:rPr lang="en-US" altLang="fr-FR" dirty="0" err="1"/>
              <a:t>védelmi</a:t>
            </a:r>
            <a:r>
              <a:rPr lang="en-US" altLang="fr-FR" dirty="0"/>
              <a:t> </a:t>
            </a:r>
            <a:r>
              <a:rPr lang="en-US" altLang="fr-FR" dirty="0" err="1"/>
              <a:t>szintjének</a:t>
            </a:r>
            <a:r>
              <a:rPr lang="en-US" altLang="fr-FR" dirty="0"/>
              <a:t> </a:t>
            </a:r>
            <a:r>
              <a:rPr lang="en-US" altLang="fr-FR" dirty="0" err="1"/>
              <a:t>egységességét</a:t>
            </a:r>
            <a:r>
              <a:rPr lang="en-US" altLang="fr-FR" dirty="0"/>
              <a:t>. </a:t>
            </a:r>
            <a:r>
              <a:rPr lang="en-US" altLang="fr-FR" dirty="0" err="1"/>
              <a:t>Ezen</a:t>
            </a:r>
            <a:r>
              <a:rPr lang="en-US" altLang="fr-FR" dirty="0"/>
              <a:t> </a:t>
            </a:r>
            <a:r>
              <a:rPr lang="en-US" altLang="fr-FR" dirty="0" err="1"/>
              <a:t>keresztül</a:t>
            </a:r>
            <a:r>
              <a:rPr lang="en-US" altLang="fr-FR" dirty="0"/>
              <a:t> </a:t>
            </a:r>
            <a:r>
              <a:rPr lang="en-US" altLang="fr-FR" dirty="0" err="1"/>
              <a:t>sérülne</a:t>
            </a:r>
            <a:r>
              <a:rPr lang="en-US" altLang="fr-FR" dirty="0"/>
              <a:t> a </a:t>
            </a:r>
            <a:r>
              <a:rPr lang="en-US" altLang="fr-FR" dirty="0" err="1"/>
              <a:t>kölcsönös</a:t>
            </a:r>
            <a:r>
              <a:rPr lang="en-US" altLang="fr-FR" dirty="0"/>
              <a:t> </a:t>
            </a:r>
            <a:r>
              <a:rPr lang="en-US" altLang="fr-FR" dirty="0" err="1"/>
              <a:t>bizalom</a:t>
            </a:r>
            <a:r>
              <a:rPr lang="en-US" altLang="fr-FR" dirty="0"/>
              <a:t> </a:t>
            </a:r>
            <a:r>
              <a:rPr lang="en-US" altLang="fr-FR" dirty="0" err="1"/>
              <a:t>és</a:t>
            </a:r>
            <a:r>
              <a:rPr lang="en-US" altLang="fr-FR" dirty="0"/>
              <a:t> </a:t>
            </a:r>
            <a:r>
              <a:rPr lang="en-US" altLang="fr-FR" dirty="0" err="1"/>
              <a:t>kölcsönös</a:t>
            </a:r>
            <a:r>
              <a:rPr lang="en-US" altLang="fr-FR" dirty="0"/>
              <a:t> </a:t>
            </a:r>
            <a:r>
              <a:rPr lang="en-US" altLang="fr-FR" dirty="0" err="1"/>
              <a:t>elismerés</a:t>
            </a:r>
            <a:r>
              <a:rPr lang="en-US" altLang="fr-FR" dirty="0"/>
              <a:t> </a:t>
            </a:r>
            <a:r>
              <a:rPr lang="en-US" altLang="fr-FR" dirty="0" err="1"/>
              <a:t>elve</a:t>
            </a:r>
            <a:r>
              <a:rPr lang="en-US" altLang="fr-FR" dirty="0"/>
              <a:t>, </a:t>
            </a:r>
            <a:r>
              <a:rPr lang="en-US" altLang="fr-FR" dirty="0" err="1"/>
              <a:t>ami</a:t>
            </a:r>
            <a:r>
              <a:rPr lang="en-US" altLang="fr-FR" dirty="0"/>
              <a:t> </a:t>
            </a:r>
            <a:r>
              <a:rPr lang="en-US" altLang="fr-FR" dirty="0" err="1"/>
              <a:t>végső</a:t>
            </a:r>
            <a:r>
              <a:rPr lang="en-US" altLang="fr-FR" dirty="0"/>
              <a:t> </a:t>
            </a:r>
            <a:r>
              <a:rPr lang="en-US" altLang="fr-FR" dirty="0" err="1"/>
              <a:t>soron</a:t>
            </a:r>
            <a:r>
              <a:rPr lang="en-US" altLang="fr-FR" dirty="0"/>
              <a:t> a </a:t>
            </a:r>
            <a:r>
              <a:rPr lang="en-US" altLang="fr-FR" dirty="0" err="1"/>
              <a:t>kerethatározat</a:t>
            </a:r>
            <a:r>
              <a:rPr lang="en-US" altLang="fr-FR" dirty="0"/>
              <a:t> </a:t>
            </a:r>
            <a:r>
              <a:rPr lang="en-US" altLang="fr-FR" dirty="0" err="1"/>
              <a:t>hatékonyságát</a:t>
            </a:r>
            <a:r>
              <a:rPr lang="en-US" altLang="fr-FR" dirty="0"/>
              <a:t> </a:t>
            </a:r>
            <a:r>
              <a:rPr lang="en-US" altLang="fr-FR" dirty="0" err="1"/>
              <a:t>sodorná</a:t>
            </a:r>
            <a:r>
              <a:rPr lang="en-US" altLang="fr-FR" dirty="0"/>
              <a:t> </a:t>
            </a:r>
            <a:r>
              <a:rPr lang="en-US" altLang="fr-FR" dirty="0" err="1"/>
              <a:t>veszélybe</a:t>
            </a:r>
            <a:r>
              <a:rPr lang="en-US" altLang="fr-FR" dirty="0"/>
              <a:t>.</a:t>
            </a:r>
            <a:endParaRPr lang="hu-HU" altLang="fr-FR" dirty="0"/>
          </a:p>
        </p:txBody>
      </p:sp>
    </p:spTree>
    <p:extLst>
      <p:ext uri="{BB962C8B-B14F-4D97-AF65-F5344CB8AC3E}">
        <p14:creationId xmlns:p14="http://schemas.microsoft.com/office/powerpoint/2010/main" val="34556830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normAutofit/>
          </a:bodyPr>
          <a:lstStyle/>
          <a:p>
            <a:pPr algn="ctr"/>
            <a:r>
              <a:rPr lang="hu-HU" altLang="fr-FR" sz="4000" b="1" u="sng" dirty="0"/>
              <a:t>Alapvető jogok a Szerződésekben</a:t>
            </a:r>
            <a:endParaRPr lang="en-GB" altLang="fr-FR" sz="4000" b="1" u="sng" dirty="0"/>
          </a:p>
        </p:txBody>
      </p:sp>
      <p:sp>
        <p:nvSpPr>
          <p:cNvPr id="46083" name="Rectangle 3"/>
          <p:cNvSpPr>
            <a:spLocks noGrp="1" noChangeArrowheads="1"/>
          </p:cNvSpPr>
          <p:nvPr>
            <p:ph type="body" idx="1"/>
          </p:nvPr>
        </p:nvSpPr>
        <p:spPr>
          <a:xfrm>
            <a:off x="584584" y="1162405"/>
            <a:ext cx="10431624" cy="5517502"/>
          </a:xfrm>
        </p:spPr>
        <p:txBody>
          <a:bodyPr>
            <a:normAutofit fontScale="92500" lnSpcReduction="20000"/>
          </a:bodyPr>
          <a:lstStyle/>
          <a:p>
            <a:pPr marL="0" indent="0" algn="ctr">
              <a:buNone/>
            </a:pPr>
            <a:r>
              <a:rPr lang="en-US" altLang="fr-FR" b="1" dirty="0" err="1"/>
              <a:t>Példa</a:t>
            </a:r>
            <a:r>
              <a:rPr lang="en-US" altLang="fr-FR" b="1" dirty="0"/>
              <a:t> a gyakorlatból  - </a:t>
            </a:r>
            <a:r>
              <a:rPr lang="en-US" altLang="fr-FR" b="1" dirty="0" err="1"/>
              <a:t>EUB</a:t>
            </a:r>
            <a:r>
              <a:rPr lang="en-US" altLang="fr-FR" b="1" dirty="0"/>
              <a:t> </a:t>
            </a:r>
            <a:r>
              <a:rPr lang="en-US" altLang="fr-FR" b="1" dirty="0" err="1"/>
              <a:t>kontra</a:t>
            </a:r>
            <a:r>
              <a:rPr lang="en-US" altLang="fr-FR" b="1" dirty="0"/>
              <a:t> </a:t>
            </a:r>
            <a:r>
              <a:rPr lang="en-US" altLang="fr-FR" b="1" dirty="0" err="1"/>
              <a:t>EJEB</a:t>
            </a:r>
            <a:endParaRPr lang="en-US" altLang="fr-FR" b="1" dirty="0"/>
          </a:p>
          <a:p>
            <a:pPr marL="0" indent="0" algn="ctr">
              <a:buNone/>
            </a:pPr>
            <a:r>
              <a:rPr lang="en-US" altLang="fr-FR" b="1" u="sng" dirty="0"/>
              <a:t>A </a:t>
            </a:r>
            <a:r>
              <a:rPr lang="en-US" altLang="fr-FR" b="1" u="sng" dirty="0" err="1"/>
              <a:t>Melloni-ügy</a:t>
            </a:r>
            <a:r>
              <a:rPr lang="en-US" altLang="fr-FR" b="1" u="sng" dirty="0"/>
              <a:t> </a:t>
            </a:r>
            <a:r>
              <a:rPr lang="en-US" altLang="fr-FR" b="1" u="sng" dirty="0" err="1"/>
              <a:t>összefoglalása</a:t>
            </a:r>
            <a:endParaRPr lang="en-US" altLang="fr-FR" b="1" u="sng" dirty="0"/>
          </a:p>
          <a:p>
            <a:pPr marL="0" indent="0" algn="just">
              <a:buNone/>
            </a:pPr>
            <a:r>
              <a:rPr lang="en-US" altLang="fr-FR" dirty="0"/>
              <a:t> A </a:t>
            </a:r>
            <a:r>
              <a:rPr lang="en-US" altLang="fr-FR" dirty="0" err="1"/>
              <a:t>Melloni-ügyben</a:t>
            </a:r>
            <a:r>
              <a:rPr lang="en-US" altLang="fr-FR" dirty="0"/>
              <a:t> </a:t>
            </a:r>
            <a:r>
              <a:rPr lang="en-US" altLang="fr-FR" dirty="0" err="1"/>
              <a:t>hozott</a:t>
            </a:r>
            <a:r>
              <a:rPr lang="en-US" altLang="fr-FR" dirty="0"/>
              <a:t> </a:t>
            </a:r>
            <a:r>
              <a:rPr lang="en-US" altLang="fr-FR" dirty="0" err="1"/>
              <a:t>döntés</a:t>
            </a:r>
            <a:r>
              <a:rPr lang="en-US" altLang="fr-FR" dirty="0"/>
              <a:t> </a:t>
            </a:r>
            <a:r>
              <a:rPr lang="en-US" altLang="fr-FR" dirty="0" err="1"/>
              <a:t>végkicsengése</a:t>
            </a:r>
            <a:r>
              <a:rPr lang="en-US" altLang="fr-FR" dirty="0"/>
              <a:t> </a:t>
            </a:r>
            <a:r>
              <a:rPr lang="en-US" altLang="fr-FR" dirty="0" err="1"/>
              <a:t>arra</a:t>
            </a:r>
            <a:r>
              <a:rPr lang="en-US" altLang="fr-FR" dirty="0"/>
              <a:t> </a:t>
            </a:r>
            <a:r>
              <a:rPr lang="en-US" altLang="fr-FR" dirty="0" err="1"/>
              <a:t>enged</a:t>
            </a:r>
            <a:r>
              <a:rPr lang="en-US" altLang="fr-FR" dirty="0"/>
              <a:t> </a:t>
            </a:r>
            <a:r>
              <a:rPr lang="en-US" altLang="fr-FR" dirty="0" err="1"/>
              <a:t>következtetni</a:t>
            </a:r>
            <a:r>
              <a:rPr lang="en-US" altLang="fr-FR" dirty="0"/>
              <a:t>, </a:t>
            </a:r>
            <a:r>
              <a:rPr lang="en-US" altLang="fr-FR" dirty="0" err="1"/>
              <a:t>hogy</a:t>
            </a:r>
            <a:r>
              <a:rPr lang="en-US" altLang="fr-FR" dirty="0"/>
              <a:t> </a:t>
            </a:r>
            <a:r>
              <a:rPr lang="en-US" altLang="fr-FR" dirty="0" err="1"/>
              <a:t>az</a:t>
            </a:r>
            <a:r>
              <a:rPr lang="en-US" altLang="fr-FR" dirty="0"/>
              <a:t> </a:t>
            </a:r>
            <a:r>
              <a:rPr lang="en-US" altLang="fr-FR" dirty="0" err="1"/>
              <a:t>EUB</a:t>
            </a:r>
            <a:r>
              <a:rPr lang="en-US" altLang="fr-FR" dirty="0"/>
              <a:t> </a:t>
            </a:r>
            <a:r>
              <a:rPr lang="en-US" altLang="fr-FR" dirty="0" err="1"/>
              <a:t>mintha</a:t>
            </a:r>
            <a:r>
              <a:rPr lang="en-US" altLang="fr-FR" dirty="0"/>
              <a:t> </a:t>
            </a:r>
            <a:r>
              <a:rPr lang="en-US" altLang="fr-FR" dirty="0" err="1"/>
              <a:t>félretette</a:t>
            </a:r>
            <a:r>
              <a:rPr lang="en-US" altLang="fr-FR" dirty="0"/>
              <a:t> </a:t>
            </a:r>
            <a:r>
              <a:rPr lang="en-US" altLang="fr-FR" dirty="0" err="1"/>
              <a:t>volna</a:t>
            </a:r>
            <a:r>
              <a:rPr lang="en-US" altLang="fr-FR" dirty="0"/>
              <a:t> a Charta 53. </a:t>
            </a:r>
            <a:r>
              <a:rPr lang="en-US" altLang="fr-FR" dirty="0" err="1"/>
              <a:t>cikkének</a:t>
            </a:r>
            <a:r>
              <a:rPr lang="en-US" altLang="fr-FR" dirty="0"/>
              <a:t> </a:t>
            </a:r>
            <a:r>
              <a:rPr lang="en-US" altLang="fr-FR" dirty="0" err="1"/>
              <a:t>korlátozó</a:t>
            </a:r>
            <a:r>
              <a:rPr lang="en-US" altLang="fr-FR" dirty="0"/>
              <a:t> </a:t>
            </a:r>
            <a:r>
              <a:rPr lang="en-US" altLang="fr-FR" dirty="0" err="1"/>
              <a:t>rendelkezését</a:t>
            </a:r>
            <a:r>
              <a:rPr lang="en-US" altLang="fr-FR" dirty="0"/>
              <a:t>, </a:t>
            </a:r>
            <a:r>
              <a:rPr lang="en-US" altLang="fr-FR" dirty="0" err="1"/>
              <a:t>és</a:t>
            </a:r>
            <a:r>
              <a:rPr lang="en-US" altLang="fr-FR" dirty="0"/>
              <a:t> </a:t>
            </a:r>
            <a:r>
              <a:rPr lang="en-US" altLang="fr-FR" dirty="0" err="1"/>
              <a:t>még</a:t>
            </a:r>
            <a:r>
              <a:rPr lang="en-US" altLang="fr-FR" dirty="0"/>
              <a:t> </a:t>
            </a:r>
            <a:r>
              <a:rPr lang="en-US" altLang="fr-FR" dirty="0" err="1"/>
              <a:t>az</a:t>
            </a:r>
            <a:r>
              <a:rPr lang="en-US" altLang="fr-FR" dirty="0"/>
              <a:t> </a:t>
            </a:r>
            <a:r>
              <a:rPr lang="en-US" altLang="fr-FR" dirty="0" err="1"/>
              <a:t>alapvető</a:t>
            </a:r>
            <a:r>
              <a:rPr lang="en-US" altLang="fr-FR" dirty="0"/>
              <a:t> </a:t>
            </a:r>
            <a:r>
              <a:rPr lang="en-US" altLang="fr-FR" dirty="0" err="1"/>
              <a:t>jogok</a:t>
            </a:r>
            <a:r>
              <a:rPr lang="en-US" altLang="fr-FR" dirty="0"/>
              <a:t> </a:t>
            </a:r>
            <a:r>
              <a:rPr lang="en-US" altLang="fr-FR" dirty="0" err="1"/>
              <a:t>védelmét</a:t>
            </a:r>
            <a:r>
              <a:rPr lang="en-US" altLang="fr-FR" dirty="0"/>
              <a:t> is </a:t>
            </a:r>
            <a:r>
              <a:rPr lang="en-US" altLang="fr-FR" dirty="0" err="1"/>
              <a:t>az</a:t>
            </a:r>
            <a:r>
              <a:rPr lang="en-US" altLang="fr-FR" dirty="0"/>
              <a:t> </a:t>
            </a:r>
            <a:r>
              <a:rPr lang="en-US" altLang="fr-FR" dirty="0" err="1"/>
              <a:t>uniós</a:t>
            </a:r>
            <a:r>
              <a:rPr lang="en-US" altLang="fr-FR" dirty="0"/>
              <a:t> jog </a:t>
            </a:r>
            <a:r>
              <a:rPr lang="en-US" altLang="fr-FR" dirty="0" err="1"/>
              <a:t>hatékonyságának</a:t>
            </a:r>
            <a:r>
              <a:rPr lang="en-US" altLang="fr-FR" dirty="0"/>
              <a:t> </a:t>
            </a:r>
            <a:r>
              <a:rPr lang="en-US" altLang="fr-FR" dirty="0" err="1"/>
              <a:t>és</a:t>
            </a:r>
            <a:r>
              <a:rPr lang="en-US" altLang="fr-FR" dirty="0"/>
              <a:t> </a:t>
            </a:r>
            <a:r>
              <a:rPr lang="en-US" altLang="fr-FR" dirty="0" err="1"/>
              <a:t>érvényesülésének</a:t>
            </a:r>
            <a:r>
              <a:rPr lang="en-US" altLang="fr-FR" dirty="0"/>
              <a:t> </a:t>
            </a:r>
            <a:r>
              <a:rPr lang="en-US" altLang="fr-FR" dirty="0" err="1"/>
              <a:t>oltárán</a:t>
            </a:r>
            <a:r>
              <a:rPr lang="en-US" altLang="fr-FR" dirty="0"/>
              <a:t> </a:t>
            </a:r>
            <a:r>
              <a:rPr lang="en-US" altLang="fr-FR" dirty="0" err="1"/>
              <a:t>feláldozná</a:t>
            </a:r>
            <a:r>
              <a:rPr lang="en-US" altLang="fr-FR" dirty="0"/>
              <a:t>. A </a:t>
            </a:r>
            <a:r>
              <a:rPr lang="en-US" altLang="fr-FR" dirty="0" err="1"/>
              <a:t>határozat</a:t>
            </a:r>
            <a:r>
              <a:rPr lang="en-US" altLang="fr-FR" dirty="0"/>
              <a:t> </a:t>
            </a:r>
            <a:r>
              <a:rPr lang="en-US" altLang="fr-FR" dirty="0" err="1"/>
              <a:t>szerint</a:t>
            </a:r>
            <a:r>
              <a:rPr lang="en-US" altLang="fr-FR" dirty="0"/>
              <a:t> a </a:t>
            </a:r>
            <a:r>
              <a:rPr lang="en-US" altLang="fr-FR" dirty="0" err="1"/>
              <a:t>tagállamok</a:t>
            </a:r>
            <a:r>
              <a:rPr lang="en-US" altLang="fr-FR" dirty="0"/>
              <a:t> </a:t>
            </a:r>
            <a:r>
              <a:rPr lang="en-US" altLang="fr-FR" dirty="0" err="1"/>
              <a:t>csak</a:t>
            </a:r>
            <a:r>
              <a:rPr lang="en-US" altLang="fr-FR" dirty="0"/>
              <a:t> </a:t>
            </a:r>
            <a:r>
              <a:rPr lang="en-US" altLang="fr-FR" dirty="0" err="1"/>
              <a:t>akkor</a:t>
            </a:r>
            <a:r>
              <a:rPr lang="en-US" altLang="fr-FR" dirty="0"/>
              <a:t> </a:t>
            </a:r>
            <a:r>
              <a:rPr lang="en-US" altLang="fr-FR" dirty="0" err="1"/>
              <a:t>biztosíthatnak</a:t>
            </a:r>
            <a:r>
              <a:rPr lang="en-US" altLang="fr-FR" dirty="0"/>
              <a:t> a </a:t>
            </a:r>
            <a:r>
              <a:rPr lang="en-US" altLang="fr-FR" dirty="0" err="1"/>
              <a:t>szupranacionális</a:t>
            </a:r>
            <a:r>
              <a:rPr lang="en-US" altLang="fr-FR" dirty="0"/>
              <a:t> </a:t>
            </a:r>
            <a:r>
              <a:rPr lang="en-US" altLang="fr-FR" dirty="0" err="1"/>
              <a:t>szinthez</a:t>
            </a:r>
            <a:r>
              <a:rPr lang="en-US" altLang="fr-FR" dirty="0"/>
              <a:t> </a:t>
            </a:r>
            <a:r>
              <a:rPr lang="en-US" altLang="fr-FR" dirty="0" err="1"/>
              <a:t>képest</a:t>
            </a:r>
            <a:r>
              <a:rPr lang="en-US" altLang="fr-FR" dirty="0"/>
              <a:t> </a:t>
            </a:r>
            <a:r>
              <a:rPr lang="en-US" altLang="fr-FR" dirty="0" err="1"/>
              <a:t>magasabb</a:t>
            </a:r>
            <a:r>
              <a:rPr lang="en-US" altLang="fr-FR" dirty="0"/>
              <a:t> </a:t>
            </a:r>
            <a:r>
              <a:rPr lang="en-US" altLang="fr-FR" dirty="0" err="1"/>
              <a:t>alapjogi</a:t>
            </a:r>
            <a:r>
              <a:rPr lang="en-US" altLang="fr-FR" dirty="0"/>
              <a:t> </a:t>
            </a:r>
            <a:r>
              <a:rPr lang="en-US" altLang="fr-FR" dirty="0" err="1"/>
              <a:t>védelmet</a:t>
            </a:r>
            <a:r>
              <a:rPr lang="en-US" altLang="fr-FR" dirty="0"/>
              <a:t>, ha </a:t>
            </a:r>
            <a:r>
              <a:rPr lang="en-US" altLang="fr-FR" dirty="0" err="1"/>
              <a:t>ez</a:t>
            </a:r>
            <a:r>
              <a:rPr lang="en-US" altLang="fr-FR" dirty="0"/>
              <a:t> </a:t>
            </a:r>
            <a:r>
              <a:rPr lang="en-US" altLang="fr-FR" dirty="0" err="1"/>
              <a:t>nem</a:t>
            </a:r>
            <a:r>
              <a:rPr lang="en-US" altLang="fr-FR" dirty="0"/>
              <a:t> </a:t>
            </a:r>
            <a:r>
              <a:rPr lang="en-US" altLang="fr-FR" dirty="0" err="1"/>
              <a:t>sérti</a:t>
            </a:r>
            <a:r>
              <a:rPr lang="en-US" altLang="fr-FR" dirty="0"/>
              <a:t> </a:t>
            </a:r>
            <a:r>
              <a:rPr lang="en-US" altLang="fr-FR" dirty="0" err="1"/>
              <a:t>az</a:t>
            </a:r>
            <a:r>
              <a:rPr lang="en-US" altLang="fr-FR" dirty="0"/>
              <a:t> </a:t>
            </a:r>
            <a:r>
              <a:rPr lang="en-US" altLang="fr-FR" dirty="0" err="1"/>
              <a:t>uniós</a:t>
            </a:r>
            <a:r>
              <a:rPr lang="en-US" altLang="fr-FR" dirty="0"/>
              <a:t> jog </a:t>
            </a:r>
            <a:r>
              <a:rPr lang="en-US" altLang="fr-FR" dirty="0" err="1"/>
              <a:t>egységes</a:t>
            </a:r>
            <a:r>
              <a:rPr lang="en-US" altLang="fr-FR" dirty="0"/>
              <a:t> </a:t>
            </a:r>
            <a:r>
              <a:rPr lang="en-US" altLang="fr-FR" dirty="0" err="1"/>
              <a:t>alkalmazását</a:t>
            </a:r>
            <a:r>
              <a:rPr lang="en-US" altLang="fr-FR" dirty="0"/>
              <a:t>.</a:t>
            </a:r>
          </a:p>
          <a:p>
            <a:pPr marL="0" indent="0" algn="just">
              <a:buNone/>
            </a:pPr>
            <a:r>
              <a:rPr lang="en-US" altLang="fr-FR" b="1" dirty="0" err="1"/>
              <a:t>Ebben</a:t>
            </a:r>
            <a:r>
              <a:rPr lang="en-US" altLang="fr-FR" b="1" dirty="0"/>
              <a:t> a </a:t>
            </a:r>
            <a:r>
              <a:rPr lang="en-US" altLang="fr-FR" b="1" dirty="0" err="1"/>
              <a:t>felfogásban</a:t>
            </a:r>
            <a:r>
              <a:rPr lang="en-US" altLang="fr-FR" b="1" dirty="0"/>
              <a:t> a Charta 52. </a:t>
            </a:r>
            <a:r>
              <a:rPr lang="en-US" altLang="fr-FR" b="1" dirty="0" err="1"/>
              <a:t>cikk</a:t>
            </a:r>
            <a:r>
              <a:rPr lang="en-US" altLang="fr-FR" b="1" dirty="0"/>
              <a:t> (1) </a:t>
            </a:r>
            <a:r>
              <a:rPr lang="en-US" altLang="fr-FR" b="1" dirty="0" err="1"/>
              <a:t>bekezdése</a:t>
            </a:r>
            <a:r>
              <a:rPr lang="en-US" altLang="fr-FR" b="1" dirty="0"/>
              <a:t> </a:t>
            </a:r>
            <a:r>
              <a:rPr lang="en-US" altLang="fr-FR" b="1" dirty="0" err="1"/>
              <a:t>alapján</a:t>
            </a:r>
            <a:r>
              <a:rPr lang="en-US" altLang="fr-FR" b="1" dirty="0"/>
              <a:t> </a:t>
            </a:r>
            <a:r>
              <a:rPr lang="en-US" altLang="fr-FR" b="1" dirty="0" err="1"/>
              <a:t>igazolható</a:t>
            </a:r>
            <a:r>
              <a:rPr lang="en-US" altLang="fr-FR" b="1" dirty="0"/>
              <a:t> </a:t>
            </a:r>
            <a:r>
              <a:rPr lang="en-US" altLang="fr-FR" b="1" dirty="0" err="1"/>
              <a:t>olyan</a:t>
            </a:r>
            <a:r>
              <a:rPr lang="en-US" altLang="fr-FR" b="1" dirty="0"/>
              <a:t> </a:t>
            </a:r>
            <a:r>
              <a:rPr lang="en-US" altLang="fr-FR" b="1" dirty="0" err="1"/>
              <a:t>jogkorlátozás</a:t>
            </a:r>
            <a:r>
              <a:rPr lang="en-US" altLang="fr-FR" b="1" dirty="0"/>
              <a:t>, </a:t>
            </a:r>
            <a:r>
              <a:rPr lang="en-US" altLang="fr-FR" b="1" dirty="0" err="1"/>
              <a:t>amely</a:t>
            </a:r>
            <a:r>
              <a:rPr lang="en-US" altLang="fr-FR" b="1" dirty="0"/>
              <a:t> </a:t>
            </a:r>
            <a:r>
              <a:rPr lang="en-US" altLang="fr-FR" b="1" dirty="0" err="1"/>
              <a:t>valamely</a:t>
            </a:r>
            <a:r>
              <a:rPr lang="en-US" altLang="fr-FR" b="1" dirty="0"/>
              <a:t> </a:t>
            </a:r>
            <a:r>
              <a:rPr lang="en-US" altLang="fr-FR" b="1" dirty="0" err="1"/>
              <a:t>uniós</a:t>
            </a:r>
            <a:r>
              <a:rPr lang="en-US" altLang="fr-FR" b="1" dirty="0"/>
              <a:t> </a:t>
            </a:r>
            <a:r>
              <a:rPr lang="en-US" altLang="fr-FR" b="1" dirty="0" err="1"/>
              <a:t>cél</a:t>
            </a:r>
            <a:r>
              <a:rPr lang="en-US" altLang="fr-FR" b="1" dirty="0"/>
              <a:t> </a:t>
            </a:r>
            <a:r>
              <a:rPr lang="en-US" altLang="fr-FR" b="1" dirty="0" err="1"/>
              <a:t>vagy</a:t>
            </a:r>
            <a:r>
              <a:rPr lang="en-US" altLang="fr-FR" b="1" dirty="0"/>
              <a:t> </a:t>
            </a:r>
            <a:r>
              <a:rPr lang="en-US" altLang="fr-FR" b="1" dirty="0" err="1"/>
              <a:t>politika</a:t>
            </a:r>
            <a:r>
              <a:rPr lang="en-US" altLang="fr-FR" b="1" dirty="0"/>
              <a:t> </a:t>
            </a:r>
            <a:r>
              <a:rPr lang="en-US" altLang="fr-FR" b="1" dirty="0" err="1"/>
              <a:t>jegyében</a:t>
            </a:r>
            <a:r>
              <a:rPr lang="en-US" altLang="fr-FR" b="1" dirty="0"/>
              <a:t> a </a:t>
            </a:r>
            <a:r>
              <a:rPr lang="en-US" altLang="fr-FR" b="1" dirty="0" err="1"/>
              <a:t>hatékonyságra</a:t>
            </a:r>
            <a:r>
              <a:rPr lang="en-US" altLang="fr-FR" b="1" dirty="0"/>
              <a:t> </a:t>
            </a:r>
            <a:r>
              <a:rPr lang="en-US" altLang="fr-FR" b="1" dirty="0" err="1"/>
              <a:t>vagy</a:t>
            </a:r>
            <a:r>
              <a:rPr lang="en-US" altLang="fr-FR" b="1" dirty="0"/>
              <a:t> </a:t>
            </a:r>
            <a:r>
              <a:rPr lang="en-US" altLang="fr-FR" b="1" dirty="0" err="1"/>
              <a:t>szükségességre</a:t>
            </a:r>
            <a:r>
              <a:rPr lang="en-US" altLang="fr-FR" b="1" dirty="0"/>
              <a:t> </a:t>
            </a:r>
            <a:r>
              <a:rPr lang="en-US" altLang="fr-FR" b="1" dirty="0" err="1"/>
              <a:t>hivatkozással</a:t>
            </a:r>
            <a:r>
              <a:rPr lang="en-US" altLang="fr-FR" b="1" dirty="0"/>
              <a:t> </a:t>
            </a:r>
            <a:r>
              <a:rPr lang="en-US" altLang="fr-FR" b="1" dirty="0" err="1"/>
              <a:t>túlmegy</a:t>
            </a:r>
            <a:r>
              <a:rPr lang="en-US" altLang="fr-FR" b="1" dirty="0"/>
              <a:t> </a:t>
            </a:r>
            <a:r>
              <a:rPr lang="en-US" altLang="fr-FR" b="1" dirty="0" err="1"/>
              <a:t>az</a:t>
            </a:r>
            <a:r>
              <a:rPr lang="en-US" altLang="fr-FR" b="1" dirty="0"/>
              <a:t> </a:t>
            </a:r>
            <a:r>
              <a:rPr lang="en-US" altLang="fr-FR" b="1" dirty="0" err="1"/>
              <a:t>EJEB</a:t>
            </a:r>
            <a:r>
              <a:rPr lang="en-US" altLang="fr-FR" b="1" dirty="0"/>
              <a:t> </a:t>
            </a:r>
            <a:r>
              <a:rPr lang="en-US" altLang="fr-FR" b="1" dirty="0" err="1"/>
              <a:t>által</a:t>
            </a:r>
            <a:r>
              <a:rPr lang="en-US" altLang="fr-FR" b="1" dirty="0"/>
              <a:t>, </a:t>
            </a:r>
            <a:r>
              <a:rPr lang="en-US" altLang="fr-FR" b="1" dirty="0" err="1"/>
              <a:t>demokratikus</a:t>
            </a:r>
            <a:r>
              <a:rPr lang="en-US" altLang="fr-FR" b="1" dirty="0"/>
              <a:t> </a:t>
            </a:r>
            <a:r>
              <a:rPr lang="en-US" altLang="fr-FR" b="1" dirty="0" err="1"/>
              <a:t>társadalomban</a:t>
            </a:r>
            <a:r>
              <a:rPr lang="en-US" altLang="fr-FR" b="1" dirty="0"/>
              <a:t> </a:t>
            </a:r>
            <a:r>
              <a:rPr lang="en-US" altLang="fr-FR" b="1" dirty="0" err="1"/>
              <a:t>igazoltnak</a:t>
            </a:r>
            <a:r>
              <a:rPr lang="en-US" altLang="fr-FR" b="1" dirty="0"/>
              <a:t> </a:t>
            </a:r>
            <a:r>
              <a:rPr lang="en-US" altLang="fr-FR" b="1" dirty="0" err="1"/>
              <a:t>tekintett</a:t>
            </a:r>
            <a:r>
              <a:rPr lang="en-US" altLang="fr-FR" b="1" dirty="0"/>
              <a:t> </a:t>
            </a:r>
            <a:r>
              <a:rPr lang="en-US" altLang="fr-FR" b="1" dirty="0" err="1"/>
              <a:t>korlátozáson</a:t>
            </a:r>
            <a:r>
              <a:rPr lang="en-US" altLang="fr-FR" b="1" dirty="0"/>
              <a:t>.</a:t>
            </a:r>
          </a:p>
          <a:p>
            <a:pPr marL="0" indent="0" algn="just">
              <a:buNone/>
            </a:pPr>
            <a:r>
              <a:rPr lang="en-US" altLang="fr-FR" b="1" dirty="0" err="1"/>
              <a:t>Kérdés</a:t>
            </a:r>
            <a:r>
              <a:rPr lang="en-US" altLang="fr-FR" b="1" dirty="0"/>
              <a:t>: </a:t>
            </a:r>
            <a:r>
              <a:rPr lang="en-US" altLang="fr-FR" b="1" dirty="0" err="1"/>
              <a:t>ezzel</a:t>
            </a:r>
            <a:r>
              <a:rPr lang="en-US" altLang="fr-FR" b="1" dirty="0"/>
              <a:t> </a:t>
            </a:r>
            <a:r>
              <a:rPr lang="en-US" altLang="fr-FR" b="1" dirty="0" err="1"/>
              <a:t>az</a:t>
            </a:r>
            <a:r>
              <a:rPr lang="en-US" altLang="fr-FR" b="1" dirty="0"/>
              <a:t> </a:t>
            </a:r>
            <a:r>
              <a:rPr lang="en-US" altLang="fr-FR" b="1" dirty="0" err="1"/>
              <a:t>EuB</a:t>
            </a:r>
            <a:r>
              <a:rPr lang="en-US" altLang="fr-FR" b="1" dirty="0"/>
              <a:t> </a:t>
            </a:r>
            <a:r>
              <a:rPr lang="en-US" altLang="fr-FR" b="1" dirty="0" err="1"/>
              <a:t>árt</a:t>
            </a:r>
            <a:r>
              <a:rPr lang="en-US" altLang="fr-FR" b="1" dirty="0"/>
              <a:t> </a:t>
            </a:r>
            <a:r>
              <a:rPr lang="en-US" altLang="fr-FR" b="1" dirty="0" err="1"/>
              <a:t>az</a:t>
            </a:r>
            <a:r>
              <a:rPr lang="en-US" altLang="fr-FR" b="1" dirty="0"/>
              <a:t> </a:t>
            </a:r>
            <a:r>
              <a:rPr lang="en-US" altLang="fr-FR" b="1" dirty="0" err="1"/>
              <a:t>alapjogvédelemnek</a:t>
            </a:r>
            <a:r>
              <a:rPr lang="en-US" altLang="fr-FR" b="1" dirty="0"/>
              <a:t> (</a:t>
            </a:r>
            <a:r>
              <a:rPr lang="en-US" altLang="fr-FR" b="1" dirty="0" err="1"/>
              <a:t>alacsonyabb</a:t>
            </a:r>
            <a:r>
              <a:rPr lang="en-US" altLang="fr-FR" b="1" dirty="0"/>
              <a:t> </a:t>
            </a:r>
            <a:r>
              <a:rPr lang="en-US" altLang="fr-FR" b="1" dirty="0" err="1"/>
              <a:t>védelmi</a:t>
            </a:r>
            <a:r>
              <a:rPr lang="en-US" altLang="fr-FR" b="1" dirty="0"/>
              <a:t> </a:t>
            </a:r>
            <a:r>
              <a:rPr lang="en-US" altLang="fr-FR" b="1" dirty="0" err="1"/>
              <a:t>szint</a:t>
            </a:r>
            <a:r>
              <a:rPr lang="en-US" altLang="fr-FR" b="1" dirty="0"/>
              <a:t>), </a:t>
            </a:r>
            <a:r>
              <a:rPr lang="en-US" altLang="fr-FR" b="1" dirty="0" err="1"/>
              <a:t>vagy</a:t>
            </a:r>
            <a:r>
              <a:rPr lang="en-US" altLang="fr-FR" b="1" dirty="0"/>
              <a:t> </a:t>
            </a:r>
            <a:r>
              <a:rPr lang="en-US" altLang="fr-FR" b="1" dirty="0" err="1"/>
              <a:t>inkább</a:t>
            </a:r>
            <a:r>
              <a:rPr lang="en-US" altLang="fr-FR" b="1" dirty="0"/>
              <a:t> </a:t>
            </a:r>
            <a:r>
              <a:rPr lang="en-US" altLang="fr-FR" b="1" dirty="0" err="1"/>
              <a:t>koherens</a:t>
            </a:r>
            <a:r>
              <a:rPr lang="en-US" altLang="fr-FR" b="1" dirty="0"/>
              <a:t> </a:t>
            </a:r>
            <a:r>
              <a:rPr lang="en-US" altLang="fr-FR" b="1" dirty="0" err="1"/>
              <a:t>uniós</a:t>
            </a:r>
            <a:r>
              <a:rPr lang="en-US" altLang="fr-FR" b="1" dirty="0"/>
              <a:t> </a:t>
            </a:r>
            <a:r>
              <a:rPr lang="en-US" altLang="fr-FR" b="1" dirty="0" err="1"/>
              <a:t>joganyag</a:t>
            </a:r>
            <a:r>
              <a:rPr lang="en-US" altLang="fr-FR" b="1" dirty="0"/>
              <a:t> </a:t>
            </a:r>
            <a:r>
              <a:rPr lang="en-US" altLang="fr-FR" b="1" dirty="0" err="1"/>
              <a:t>kialakitását</a:t>
            </a:r>
            <a:r>
              <a:rPr lang="en-US" altLang="fr-FR" b="1" dirty="0"/>
              <a:t>, </a:t>
            </a:r>
            <a:r>
              <a:rPr lang="en-US" altLang="fr-FR" b="1" dirty="0" err="1"/>
              <a:t>jogbiztonságot</a:t>
            </a:r>
            <a:r>
              <a:rPr lang="en-US" altLang="fr-FR" b="1" dirty="0"/>
              <a:t> </a:t>
            </a:r>
            <a:r>
              <a:rPr lang="en-US" altLang="fr-FR" b="1" dirty="0" err="1"/>
              <a:t>szorgalmaz</a:t>
            </a:r>
            <a:r>
              <a:rPr lang="en-US" altLang="fr-FR" b="1" dirty="0"/>
              <a:t>?</a:t>
            </a:r>
            <a:endParaRPr lang="hu-HU" altLang="fr-FR" b="1" dirty="0"/>
          </a:p>
        </p:txBody>
      </p:sp>
    </p:spTree>
    <p:extLst>
      <p:ext uri="{BB962C8B-B14F-4D97-AF65-F5344CB8AC3E}">
        <p14:creationId xmlns:p14="http://schemas.microsoft.com/office/powerpoint/2010/main" val="23596937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42392" y="274638"/>
            <a:ext cx="9268408" cy="807713"/>
          </a:xfrm>
        </p:spPr>
        <p:txBody>
          <a:bodyPr>
            <a:normAutofit/>
          </a:bodyPr>
          <a:lstStyle/>
          <a:p>
            <a:pPr algn="ctr"/>
            <a:r>
              <a:rPr lang="hu-HU" altLang="fr-FR" sz="4000" b="1" u="sng" dirty="0"/>
              <a:t>Alapvető jogok a politikában</a:t>
            </a:r>
            <a:endParaRPr lang="en-GB" altLang="fr-FR" sz="4000" b="1" u="sng" dirty="0"/>
          </a:p>
        </p:txBody>
      </p:sp>
      <p:sp>
        <p:nvSpPr>
          <p:cNvPr id="46083" name="Rectangle 3"/>
          <p:cNvSpPr>
            <a:spLocks noGrp="1" noChangeArrowheads="1"/>
          </p:cNvSpPr>
          <p:nvPr>
            <p:ph type="body" idx="1"/>
          </p:nvPr>
        </p:nvSpPr>
        <p:spPr>
          <a:xfrm>
            <a:off x="942392" y="1219200"/>
            <a:ext cx="10431624" cy="5517502"/>
          </a:xfrm>
        </p:spPr>
        <p:txBody>
          <a:bodyPr>
            <a:normAutofit/>
          </a:bodyPr>
          <a:lstStyle/>
          <a:p>
            <a:pPr marL="0" indent="0" algn="just">
              <a:buNone/>
            </a:pPr>
            <a:r>
              <a:rPr lang="hu-HU" altLang="fr-FR" dirty="0"/>
              <a:t>Magyarországon is rámutatott az </a:t>
            </a:r>
            <a:r>
              <a:rPr lang="hu-HU" altLang="fr-FR" dirty="0" err="1"/>
              <a:t>alkotmányozási</a:t>
            </a:r>
            <a:r>
              <a:rPr lang="hu-HU" altLang="fr-FR" dirty="0"/>
              <a:t> </a:t>
            </a:r>
            <a:r>
              <a:rPr lang="en-US" altLang="fr-FR" dirty="0" err="1"/>
              <a:t>folyamat</a:t>
            </a:r>
            <a:r>
              <a:rPr lang="en-US" altLang="fr-FR" dirty="0"/>
              <a:t> </a:t>
            </a:r>
            <a:r>
              <a:rPr lang="hu-HU" altLang="fr-FR" dirty="0"/>
              <a:t>arra, hogy az </a:t>
            </a:r>
            <a:r>
              <a:rPr lang="en-US" altLang="fr-FR" dirty="0"/>
              <a:t>a</a:t>
            </a:r>
            <a:r>
              <a:rPr lang="hu-HU" altLang="fr-FR" dirty="0"/>
              <a:t>laptörvényekben, </a:t>
            </a:r>
            <a:r>
              <a:rPr lang="en-US" altLang="fr-FR" dirty="0"/>
              <a:t>a</a:t>
            </a:r>
            <a:r>
              <a:rPr lang="hu-HU" altLang="fr-FR" dirty="0" err="1"/>
              <a:t>lkotmányokban</a:t>
            </a:r>
            <a:r>
              <a:rPr lang="hu-HU" altLang="fr-FR" dirty="0"/>
              <a:t> foglalt alapvető értékrendbeli kérdések polarizálják a társadalmat. </a:t>
            </a:r>
          </a:p>
          <a:p>
            <a:pPr marL="0" indent="0" algn="just">
              <a:buNone/>
            </a:pPr>
            <a:r>
              <a:rPr lang="hu-HU" altLang="fr-FR" dirty="0"/>
              <a:t>Az AB 1949 évi Alkotmányra vonatkozó joggyakorlata ugyanúgy példa erre, mint az új Alaptörvény elfogadása.</a:t>
            </a:r>
          </a:p>
          <a:p>
            <a:pPr marL="0" indent="0" algn="just">
              <a:buNone/>
            </a:pPr>
            <a:r>
              <a:rPr lang="hu-HU" altLang="fr-FR" dirty="0"/>
              <a:t>Hasonló ideológiai nézeteltérések jelennek meg nemzetközi szinten</a:t>
            </a:r>
            <a:r>
              <a:rPr lang="en-US" altLang="fr-FR" dirty="0"/>
              <a:t>,</a:t>
            </a:r>
            <a:r>
              <a:rPr lang="hu-HU" altLang="fr-FR" dirty="0"/>
              <a:t> illetve az európai integráció keretében, ha alapjogokról, alapvető értékekről van szó.</a:t>
            </a:r>
          </a:p>
          <a:p>
            <a:pPr marL="0" indent="0" algn="just">
              <a:buNone/>
            </a:pPr>
            <a:r>
              <a:rPr lang="hu-HU" altLang="fr-FR" b="1" dirty="0"/>
              <a:t>Ön szerint előnyös vagy inkább hátrányos hatást gyakorol majd közepes és hosszú távon az alkotmányozási folyamat részleges átterelődése az európai szintre? </a:t>
            </a:r>
            <a:endParaRPr lang="en-US" altLang="fr-FR" b="1" dirty="0"/>
          </a:p>
        </p:txBody>
      </p:sp>
    </p:spTree>
    <p:extLst>
      <p:ext uri="{BB962C8B-B14F-4D97-AF65-F5344CB8AC3E}">
        <p14:creationId xmlns:p14="http://schemas.microsoft.com/office/powerpoint/2010/main" val="310048697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ppt_x</p:attrName>
                                        </p:attrNameLst>
                                      </p:cBhvr>
                                      <p:tavLst>
                                        <p:tav tm="0">
                                          <p:val>
                                            <p:strVal val="#ppt_x-.2"/>
                                          </p:val>
                                        </p:tav>
                                        <p:tav tm="100000">
                                          <p:val>
                                            <p:strVal val="#ppt_x"/>
                                          </p:val>
                                        </p:tav>
                                      </p:tavLst>
                                    </p:anim>
                                    <p:anim calcmode="lin" valueType="num">
                                      <p:cBhvr>
                                        <p:cTn id="8"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017036" y="274638"/>
            <a:ext cx="9193763" cy="1020762"/>
          </a:xfrm>
        </p:spPr>
        <p:txBody>
          <a:bodyPr/>
          <a:lstStyle/>
          <a:p>
            <a:pPr algn="ctr" eaLnBrk="1" hangingPunct="1"/>
            <a:r>
              <a:rPr lang="hu-HU" altLang="fr-FR" sz="4000" b="1" dirty="0"/>
              <a:t>Az EU esetjoga</a:t>
            </a:r>
          </a:p>
        </p:txBody>
      </p:sp>
      <p:sp>
        <p:nvSpPr>
          <p:cNvPr id="269315" name="Rectangle 3"/>
          <p:cNvSpPr>
            <a:spLocks noGrp="1" noChangeArrowheads="1"/>
          </p:cNvSpPr>
          <p:nvPr>
            <p:ph type="body" idx="1"/>
          </p:nvPr>
        </p:nvSpPr>
        <p:spPr>
          <a:xfrm>
            <a:off x="420687" y="1206895"/>
            <a:ext cx="10263675" cy="5225143"/>
          </a:xfrm>
        </p:spPr>
        <p:txBody>
          <a:bodyPr>
            <a:normAutofit fontScale="85000" lnSpcReduction="20000"/>
          </a:bodyPr>
          <a:lstStyle/>
          <a:p>
            <a:pPr algn="ctr" eaLnBrk="1" hangingPunct="1">
              <a:lnSpc>
                <a:spcPct val="90000"/>
              </a:lnSpc>
              <a:buFontTx/>
              <a:buNone/>
            </a:pPr>
            <a:r>
              <a:rPr lang="hu-HU" altLang="fr-FR" b="1" dirty="0"/>
              <a:t>Néhány híres példa</a:t>
            </a:r>
            <a:endParaRPr lang="hu-HU" altLang="fr-FR" sz="2000" b="1" dirty="0"/>
          </a:p>
          <a:p>
            <a:pPr algn="ctr">
              <a:buNone/>
            </a:pPr>
            <a:r>
              <a:rPr lang="en-US" b="1" i="1" dirty="0" err="1"/>
              <a:t>Dassonville</a:t>
            </a:r>
            <a:r>
              <a:rPr lang="en-US" b="1" i="1" dirty="0"/>
              <a:t>-formula</a:t>
            </a:r>
          </a:p>
          <a:p>
            <a:pPr algn="ctr">
              <a:buNone/>
            </a:pPr>
            <a:r>
              <a:rPr lang="en-US" i="1" u="sng" dirty="0"/>
              <a:t>A </a:t>
            </a:r>
            <a:r>
              <a:rPr lang="en-US" i="1" u="sng" dirty="0" err="1"/>
              <a:t>mennyiségi</a:t>
            </a:r>
            <a:r>
              <a:rPr lang="en-US" i="1" u="sng" dirty="0"/>
              <a:t> </a:t>
            </a:r>
            <a:r>
              <a:rPr lang="en-US" i="1" u="sng" dirty="0" err="1"/>
              <a:t>korlátozásokkal</a:t>
            </a:r>
            <a:r>
              <a:rPr lang="en-US" i="1" u="sng" dirty="0"/>
              <a:t> </a:t>
            </a:r>
            <a:r>
              <a:rPr lang="en-US" i="1" u="sng" dirty="0" err="1"/>
              <a:t>azonos</a:t>
            </a:r>
            <a:r>
              <a:rPr lang="en-US" i="1" u="sng" dirty="0"/>
              <a:t> </a:t>
            </a:r>
            <a:r>
              <a:rPr lang="en-US" i="1" u="sng" dirty="0" err="1"/>
              <a:t>hatású</a:t>
            </a:r>
            <a:r>
              <a:rPr lang="en-US" i="1" u="sng" dirty="0"/>
              <a:t> </a:t>
            </a:r>
            <a:r>
              <a:rPr lang="en-US" i="1" u="sng" dirty="0" err="1"/>
              <a:t>intézkedések</a:t>
            </a:r>
            <a:r>
              <a:rPr lang="en-US" u="sng" dirty="0"/>
              <a:t> </a:t>
            </a:r>
            <a:r>
              <a:rPr lang="en-US" u="sng" dirty="0" err="1"/>
              <a:t>fogalma</a:t>
            </a:r>
            <a:r>
              <a:rPr lang="en-US" u="sng" dirty="0"/>
              <a:t>. </a:t>
            </a:r>
          </a:p>
          <a:p>
            <a:pPr algn="just">
              <a:buNone/>
            </a:pPr>
            <a:r>
              <a:rPr lang="en-US" dirty="0"/>
              <a:t>A </a:t>
            </a:r>
            <a:r>
              <a:rPr lang="en-US" dirty="0" err="1"/>
              <a:t>tényállásból</a:t>
            </a:r>
            <a:r>
              <a:rPr lang="en-US" dirty="0"/>
              <a:t> </a:t>
            </a:r>
            <a:r>
              <a:rPr lang="en-US" dirty="0" err="1"/>
              <a:t>kiderül</a:t>
            </a:r>
            <a:r>
              <a:rPr lang="en-US" dirty="0"/>
              <a:t>, </a:t>
            </a:r>
            <a:r>
              <a:rPr lang="en-US" dirty="0" err="1"/>
              <a:t>hogy</a:t>
            </a:r>
            <a:r>
              <a:rPr lang="en-US" dirty="0"/>
              <a:t> </a:t>
            </a:r>
            <a:r>
              <a:rPr lang="en-US" dirty="0" err="1"/>
              <a:t>az</a:t>
            </a:r>
            <a:r>
              <a:rPr lang="en-US" dirty="0"/>
              <a:t> a </a:t>
            </a:r>
            <a:r>
              <a:rPr lang="en-US" dirty="0" err="1"/>
              <a:t>kereskedő</a:t>
            </a:r>
            <a:r>
              <a:rPr lang="en-US" dirty="0"/>
              <a:t>, </a:t>
            </a:r>
            <a:r>
              <a:rPr lang="en-US" dirty="0" err="1"/>
              <a:t>aki</a:t>
            </a:r>
            <a:r>
              <a:rPr lang="en-US" dirty="0"/>
              <a:t> </a:t>
            </a:r>
            <a:r>
              <a:rPr lang="en-US" dirty="0" err="1"/>
              <a:t>Franciaországból</a:t>
            </a:r>
            <a:r>
              <a:rPr lang="en-US" dirty="0"/>
              <a:t>, </a:t>
            </a:r>
            <a:r>
              <a:rPr lang="en-US" dirty="0" err="1"/>
              <a:t>ott</a:t>
            </a:r>
            <a:r>
              <a:rPr lang="en-US" dirty="0"/>
              <a:t> </a:t>
            </a:r>
            <a:r>
              <a:rPr lang="en-US" dirty="0" err="1"/>
              <a:t>már</a:t>
            </a:r>
            <a:r>
              <a:rPr lang="en-US" dirty="0"/>
              <a:t> </a:t>
            </a:r>
            <a:r>
              <a:rPr lang="en-US" dirty="0" err="1"/>
              <a:t>szabad</a:t>
            </a:r>
            <a:r>
              <a:rPr lang="en-US" dirty="0"/>
              <a:t> </a:t>
            </a:r>
            <a:r>
              <a:rPr lang="en-US" dirty="0" err="1"/>
              <a:t>forgalomban</a:t>
            </a:r>
            <a:r>
              <a:rPr lang="en-US" dirty="0"/>
              <a:t> </a:t>
            </a:r>
            <a:r>
              <a:rPr lang="en-US" dirty="0" err="1"/>
              <a:t>lévő</a:t>
            </a:r>
            <a:r>
              <a:rPr lang="en-US" dirty="0"/>
              <a:t> </a:t>
            </a:r>
            <a:r>
              <a:rPr lang="en-US" dirty="0" err="1"/>
              <a:t>whiskyt</a:t>
            </a:r>
            <a:r>
              <a:rPr lang="en-US" dirty="0"/>
              <a:t> </a:t>
            </a:r>
            <a:r>
              <a:rPr lang="en-US" dirty="0" err="1"/>
              <a:t>kíván</a:t>
            </a:r>
            <a:r>
              <a:rPr lang="en-US" dirty="0"/>
              <a:t> </a:t>
            </a:r>
            <a:r>
              <a:rPr lang="en-US" dirty="0" err="1"/>
              <a:t>Belgiumba</a:t>
            </a:r>
            <a:r>
              <a:rPr lang="en-US" dirty="0"/>
              <a:t> </a:t>
            </a:r>
            <a:r>
              <a:rPr lang="en-US" dirty="0" err="1"/>
              <a:t>importálni</a:t>
            </a:r>
            <a:r>
              <a:rPr lang="en-US" dirty="0"/>
              <a:t>, a </a:t>
            </a:r>
            <a:r>
              <a:rPr lang="en-US" dirty="0" err="1"/>
              <a:t>terméket</a:t>
            </a:r>
            <a:r>
              <a:rPr lang="en-US" dirty="0"/>
              <a:t> </a:t>
            </a:r>
            <a:r>
              <a:rPr lang="en-US" dirty="0" err="1"/>
              <a:t>közvetlenül</a:t>
            </a:r>
            <a:r>
              <a:rPr lang="en-US" dirty="0"/>
              <a:t> </a:t>
            </a:r>
            <a:r>
              <a:rPr lang="en-US" dirty="0" err="1"/>
              <a:t>az</a:t>
            </a:r>
            <a:r>
              <a:rPr lang="en-US" dirty="0"/>
              <a:t> </a:t>
            </a:r>
            <a:r>
              <a:rPr lang="en-US" dirty="0" err="1"/>
              <a:t>előállító</a:t>
            </a:r>
            <a:r>
              <a:rPr lang="en-US" dirty="0"/>
              <a:t> </a:t>
            </a:r>
            <a:r>
              <a:rPr lang="en-US" dirty="0" err="1"/>
              <a:t>országból</a:t>
            </a:r>
            <a:r>
              <a:rPr lang="en-US" dirty="0"/>
              <a:t>, </a:t>
            </a:r>
            <a:r>
              <a:rPr lang="en-US" dirty="0" err="1"/>
              <a:t>azaz</a:t>
            </a:r>
            <a:r>
              <a:rPr lang="en-US" dirty="0"/>
              <a:t> </a:t>
            </a:r>
            <a:r>
              <a:rPr lang="en-US" dirty="0" err="1"/>
              <a:t>az</a:t>
            </a:r>
            <a:r>
              <a:rPr lang="en-US" dirty="0"/>
              <a:t> </a:t>
            </a:r>
            <a:r>
              <a:rPr lang="en-US" dirty="0" err="1"/>
              <a:t>Egyesült</a:t>
            </a:r>
            <a:r>
              <a:rPr lang="en-US" dirty="0"/>
              <a:t> </a:t>
            </a:r>
            <a:r>
              <a:rPr lang="en-US" dirty="0" err="1"/>
              <a:t>Királyságból</a:t>
            </a:r>
            <a:r>
              <a:rPr lang="en-US" dirty="0"/>
              <a:t> </a:t>
            </a:r>
            <a:r>
              <a:rPr lang="en-US" dirty="0" err="1"/>
              <a:t>behozó</a:t>
            </a:r>
            <a:r>
              <a:rPr lang="en-US" dirty="0"/>
              <a:t> </a:t>
            </a:r>
            <a:r>
              <a:rPr lang="en-US" dirty="0" err="1"/>
              <a:t>importőrtől</a:t>
            </a:r>
            <a:r>
              <a:rPr lang="en-US" dirty="0"/>
              <a:t> </a:t>
            </a:r>
            <a:r>
              <a:rPr lang="en-US" dirty="0" err="1"/>
              <a:t>eltérően</a:t>
            </a:r>
            <a:r>
              <a:rPr lang="en-US" dirty="0"/>
              <a:t> </a:t>
            </a:r>
            <a:r>
              <a:rPr lang="en-US" dirty="0" err="1"/>
              <a:t>csak</a:t>
            </a:r>
            <a:r>
              <a:rPr lang="en-US" dirty="0"/>
              <a:t> </a:t>
            </a:r>
            <a:r>
              <a:rPr lang="en-US" dirty="0" err="1"/>
              <a:t>komoly</a:t>
            </a:r>
            <a:r>
              <a:rPr lang="en-US" dirty="0"/>
              <a:t> </a:t>
            </a:r>
            <a:r>
              <a:rPr lang="en-US" dirty="0" err="1"/>
              <a:t>nehézségek</a:t>
            </a:r>
            <a:r>
              <a:rPr lang="en-US" dirty="0"/>
              <a:t> </a:t>
            </a:r>
            <a:r>
              <a:rPr lang="en-US" dirty="0" err="1"/>
              <a:t>árán</a:t>
            </a:r>
            <a:r>
              <a:rPr lang="en-US" dirty="0"/>
              <a:t> </a:t>
            </a:r>
            <a:r>
              <a:rPr lang="en-US" dirty="0" err="1"/>
              <a:t>juthat</a:t>
            </a:r>
            <a:r>
              <a:rPr lang="en-US" dirty="0"/>
              <a:t> </a:t>
            </a:r>
            <a:r>
              <a:rPr lang="en-US" dirty="0" err="1"/>
              <a:t>ilyen</a:t>
            </a:r>
            <a:r>
              <a:rPr lang="en-US" dirty="0"/>
              <a:t> </a:t>
            </a:r>
            <a:r>
              <a:rPr lang="en-US" dirty="0" err="1"/>
              <a:t>bizonyítványhoz</a:t>
            </a:r>
            <a:r>
              <a:rPr lang="en-US" dirty="0"/>
              <a:t>. A </a:t>
            </a:r>
            <a:r>
              <a:rPr lang="en-US" dirty="0" err="1"/>
              <a:t>Bíróság</a:t>
            </a:r>
            <a:r>
              <a:rPr lang="en-US" dirty="0"/>
              <a:t> </a:t>
            </a:r>
            <a:r>
              <a:rPr lang="en-US" dirty="0" err="1"/>
              <a:t>megállapította</a:t>
            </a:r>
            <a:r>
              <a:rPr lang="en-US" dirty="0"/>
              <a:t>, </a:t>
            </a:r>
            <a:r>
              <a:rPr lang="en-US" dirty="0" err="1"/>
              <a:t>hogy</a:t>
            </a:r>
            <a:r>
              <a:rPr lang="en-US" dirty="0"/>
              <a:t> </a:t>
            </a:r>
            <a:r>
              <a:rPr lang="en-US" b="1" i="1" dirty="0" err="1"/>
              <a:t>egy</a:t>
            </a:r>
            <a:r>
              <a:rPr lang="en-US" b="1" i="1" dirty="0"/>
              <a:t> </a:t>
            </a:r>
            <a:r>
              <a:rPr lang="en-US" b="1" i="1" dirty="0" err="1"/>
              <a:t>tagállam</a:t>
            </a:r>
            <a:r>
              <a:rPr lang="en-US" b="1" i="1" dirty="0"/>
              <a:t> </a:t>
            </a:r>
            <a:r>
              <a:rPr lang="en-US" b="1" i="1" dirty="0" err="1"/>
              <a:t>által</a:t>
            </a:r>
            <a:r>
              <a:rPr lang="en-US" b="1" i="1" dirty="0"/>
              <a:t> </a:t>
            </a:r>
            <a:r>
              <a:rPr lang="en-US" b="1" i="1" dirty="0" err="1"/>
              <a:t>megkövetelt</a:t>
            </a:r>
            <a:r>
              <a:rPr lang="en-US" b="1" i="1" dirty="0"/>
              <a:t> </a:t>
            </a:r>
            <a:r>
              <a:rPr lang="en-US" b="1" i="1" dirty="0" err="1"/>
              <a:t>olyan</a:t>
            </a:r>
            <a:r>
              <a:rPr lang="en-US" b="1" i="1" dirty="0"/>
              <a:t> </a:t>
            </a:r>
            <a:r>
              <a:rPr lang="en-US" b="1" i="1" dirty="0" err="1"/>
              <a:t>eredetiségbizonyítvány</a:t>
            </a:r>
            <a:r>
              <a:rPr lang="en-US" b="1" i="1" dirty="0"/>
              <a:t>, </a:t>
            </a:r>
            <a:r>
              <a:rPr lang="en-US" b="1" i="1" dirty="0" err="1"/>
              <a:t>amely</a:t>
            </a:r>
            <a:r>
              <a:rPr lang="en-US" b="1" i="1" dirty="0"/>
              <a:t> </a:t>
            </a:r>
            <a:r>
              <a:rPr lang="en-US" b="1" i="1" dirty="0" err="1"/>
              <a:t>nehezebben</a:t>
            </a:r>
            <a:r>
              <a:rPr lang="en-US" b="1" i="1" dirty="0"/>
              <a:t> </a:t>
            </a:r>
            <a:r>
              <a:rPr lang="en-US" b="1" i="1" dirty="0" err="1"/>
              <a:t>hozzáférhető</a:t>
            </a:r>
            <a:r>
              <a:rPr lang="en-US" b="1" i="1" dirty="0"/>
              <a:t> </a:t>
            </a:r>
            <a:r>
              <a:rPr lang="en-US" b="1" i="1" dirty="0" err="1"/>
              <a:t>egy</a:t>
            </a:r>
            <a:r>
              <a:rPr lang="en-US" b="1" i="1" dirty="0"/>
              <a:t> </a:t>
            </a:r>
            <a:r>
              <a:rPr lang="en-US" b="1" i="1" dirty="0" err="1"/>
              <a:t>másik</a:t>
            </a:r>
            <a:r>
              <a:rPr lang="en-US" b="1" i="1" dirty="0"/>
              <a:t> </a:t>
            </a:r>
            <a:r>
              <a:rPr lang="en-US" b="1" i="1" dirty="0" err="1"/>
              <a:t>tagállamban</a:t>
            </a:r>
            <a:r>
              <a:rPr lang="en-US" b="1" i="1" dirty="0"/>
              <a:t> </a:t>
            </a:r>
            <a:r>
              <a:rPr lang="en-US" b="1" i="1" dirty="0" err="1"/>
              <a:t>szabad</a:t>
            </a:r>
            <a:r>
              <a:rPr lang="en-US" b="1" i="1" dirty="0"/>
              <a:t> </a:t>
            </a:r>
            <a:r>
              <a:rPr lang="en-US" b="1" i="1" dirty="0" err="1"/>
              <a:t>kereskedelmi</a:t>
            </a:r>
            <a:r>
              <a:rPr lang="en-US" b="1" i="1" dirty="0"/>
              <a:t> </a:t>
            </a:r>
            <a:r>
              <a:rPr lang="en-US" b="1" i="1" dirty="0" err="1"/>
              <a:t>forgalomban</a:t>
            </a:r>
            <a:r>
              <a:rPr lang="en-US" b="1" i="1" dirty="0"/>
              <a:t> </a:t>
            </a:r>
            <a:r>
              <a:rPr lang="en-US" b="1" i="1" dirty="0" err="1"/>
              <a:t>lévő</a:t>
            </a:r>
            <a:r>
              <a:rPr lang="en-US" b="1" i="1" dirty="0"/>
              <a:t>, </a:t>
            </a:r>
            <a:r>
              <a:rPr lang="en-US" b="1" i="1" dirty="0" err="1"/>
              <a:t>eredeti</a:t>
            </a:r>
            <a:r>
              <a:rPr lang="en-US" b="1" i="1" dirty="0"/>
              <a:t> </a:t>
            </a:r>
            <a:r>
              <a:rPr lang="en-US" b="1" i="1" dirty="0" err="1"/>
              <a:t>terméket</a:t>
            </a:r>
            <a:r>
              <a:rPr lang="en-US" b="1" i="1" dirty="0"/>
              <a:t> </a:t>
            </a:r>
            <a:r>
              <a:rPr lang="en-US" b="1" i="1" dirty="0" err="1"/>
              <a:t>importáló</a:t>
            </a:r>
            <a:r>
              <a:rPr lang="en-US" b="1" i="1" dirty="0"/>
              <a:t> </a:t>
            </a:r>
            <a:r>
              <a:rPr lang="en-US" b="1" i="1" dirty="0" err="1"/>
              <a:t>számára</a:t>
            </a:r>
            <a:r>
              <a:rPr lang="en-US" b="1" i="1" dirty="0"/>
              <a:t>, mint </a:t>
            </a:r>
            <a:r>
              <a:rPr lang="en-US" b="1" i="1" dirty="0" err="1"/>
              <a:t>az</a:t>
            </a:r>
            <a:r>
              <a:rPr lang="en-US" b="1" i="1" dirty="0"/>
              <a:t> </a:t>
            </a:r>
            <a:r>
              <a:rPr lang="en-US" b="1" i="1" dirty="0" err="1"/>
              <a:t>ugyanezen</a:t>
            </a:r>
            <a:r>
              <a:rPr lang="en-US" b="1" i="1" dirty="0"/>
              <a:t>, </a:t>
            </a:r>
            <a:r>
              <a:rPr lang="en-US" b="1" i="1" dirty="0" err="1"/>
              <a:t>közvetlenül</a:t>
            </a:r>
            <a:r>
              <a:rPr lang="en-US" b="1" i="1" dirty="0"/>
              <a:t> </a:t>
            </a:r>
            <a:r>
              <a:rPr lang="en-US" b="1" i="1" dirty="0" err="1"/>
              <a:t>az</a:t>
            </a:r>
            <a:r>
              <a:rPr lang="en-US" b="1" i="1" dirty="0"/>
              <a:t> </a:t>
            </a:r>
            <a:r>
              <a:rPr lang="en-US" b="1" i="1" dirty="0" err="1"/>
              <a:t>előállító</a:t>
            </a:r>
            <a:r>
              <a:rPr lang="en-US" b="1" i="1" dirty="0"/>
              <a:t> </a:t>
            </a:r>
            <a:r>
              <a:rPr lang="en-US" b="1" i="1" dirty="0" err="1"/>
              <a:t>országból</a:t>
            </a:r>
            <a:r>
              <a:rPr lang="en-US" b="1" i="1" dirty="0"/>
              <a:t> </a:t>
            </a:r>
            <a:r>
              <a:rPr lang="en-US" b="1" i="1" dirty="0" err="1"/>
              <a:t>érkező</a:t>
            </a:r>
            <a:r>
              <a:rPr lang="en-US" b="1" i="1" dirty="0"/>
              <a:t> </a:t>
            </a:r>
            <a:r>
              <a:rPr lang="en-US" b="1" i="1" dirty="0" err="1"/>
              <a:t>terméket</a:t>
            </a:r>
            <a:r>
              <a:rPr lang="en-US" b="1" i="1" dirty="0"/>
              <a:t> </a:t>
            </a:r>
            <a:r>
              <a:rPr lang="en-US" b="1" i="1" dirty="0" err="1"/>
              <a:t>importáló</a:t>
            </a:r>
            <a:r>
              <a:rPr lang="en-US" b="1" i="1" dirty="0"/>
              <a:t> </a:t>
            </a:r>
            <a:r>
              <a:rPr lang="en-US" b="1" i="1" dirty="0" err="1"/>
              <a:t>számára</a:t>
            </a:r>
            <a:r>
              <a:rPr lang="en-US" b="1" i="1" dirty="0"/>
              <a:t>, </a:t>
            </a:r>
            <a:r>
              <a:rPr lang="en-US" b="1" i="1" dirty="0" err="1"/>
              <a:t>mennyiségi</a:t>
            </a:r>
            <a:r>
              <a:rPr lang="en-US" b="1" i="1" dirty="0"/>
              <a:t> </a:t>
            </a:r>
            <a:r>
              <a:rPr lang="en-US" b="1" i="1" dirty="0" err="1"/>
              <a:t>korlátozásokkal</a:t>
            </a:r>
            <a:r>
              <a:rPr lang="en-US" b="1" i="1" dirty="0"/>
              <a:t> </a:t>
            </a:r>
            <a:r>
              <a:rPr lang="en-US" b="1" i="1" dirty="0" err="1"/>
              <a:t>azonos</a:t>
            </a:r>
            <a:r>
              <a:rPr lang="en-US" b="1" i="1" dirty="0"/>
              <a:t> </a:t>
            </a:r>
            <a:r>
              <a:rPr lang="en-US" b="1" i="1" dirty="0" err="1"/>
              <a:t>hatású</a:t>
            </a:r>
            <a:r>
              <a:rPr lang="en-US" b="1" i="1" dirty="0"/>
              <a:t> </a:t>
            </a:r>
            <a:r>
              <a:rPr lang="en-US" b="1" i="1" dirty="0" err="1"/>
              <a:t>intézkedést</a:t>
            </a:r>
            <a:r>
              <a:rPr lang="en-US" b="1" i="1" dirty="0"/>
              <a:t> </a:t>
            </a:r>
            <a:r>
              <a:rPr lang="en-US" b="1" i="1" dirty="0" err="1"/>
              <a:t>képez</a:t>
            </a:r>
            <a:r>
              <a:rPr lang="en-US" dirty="0"/>
              <a:t>. A </a:t>
            </a:r>
            <a:r>
              <a:rPr lang="en-US" dirty="0" err="1"/>
              <a:t>Bíróság</a:t>
            </a:r>
            <a:r>
              <a:rPr lang="en-US" dirty="0"/>
              <a:t> </a:t>
            </a:r>
            <a:r>
              <a:rPr lang="en-US" dirty="0" err="1"/>
              <a:t>ítélete</a:t>
            </a:r>
            <a:r>
              <a:rPr lang="en-US" dirty="0"/>
              <a:t> </a:t>
            </a:r>
            <a:r>
              <a:rPr lang="en-US" dirty="0" err="1"/>
              <a:t>szerint</a:t>
            </a:r>
            <a:r>
              <a:rPr lang="en-US" dirty="0"/>
              <a:t> </a:t>
            </a:r>
            <a:r>
              <a:rPr lang="en-US" dirty="0" err="1"/>
              <a:t>ugyanis</a:t>
            </a:r>
            <a:r>
              <a:rPr lang="en-US" dirty="0"/>
              <a:t> </a:t>
            </a:r>
            <a:r>
              <a:rPr lang="en-US" dirty="0" err="1"/>
              <a:t>mennyiségi</a:t>
            </a:r>
            <a:r>
              <a:rPr lang="en-US" dirty="0"/>
              <a:t> </a:t>
            </a:r>
            <a:r>
              <a:rPr lang="en-US" dirty="0" err="1"/>
              <a:t>korlátozással</a:t>
            </a:r>
            <a:r>
              <a:rPr lang="en-US" dirty="0"/>
              <a:t> </a:t>
            </a:r>
            <a:r>
              <a:rPr lang="en-US" dirty="0" err="1"/>
              <a:t>azonos</a:t>
            </a:r>
            <a:r>
              <a:rPr lang="en-US" dirty="0"/>
              <a:t> </a:t>
            </a:r>
            <a:r>
              <a:rPr lang="en-US" dirty="0" err="1"/>
              <a:t>hatású</a:t>
            </a:r>
            <a:r>
              <a:rPr lang="en-US" dirty="0"/>
              <a:t> </a:t>
            </a:r>
            <a:r>
              <a:rPr lang="en-US" dirty="0" err="1"/>
              <a:t>intézkedésnek</a:t>
            </a:r>
            <a:r>
              <a:rPr lang="en-US" dirty="0"/>
              <a:t> </a:t>
            </a:r>
            <a:r>
              <a:rPr lang="en-US" dirty="0" err="1"/>
              <a:t>minősül</a:t>
            </a:r>
            <a:r>
              <a:rPr lang="en-US" i="1" dirty="0"/>
              <a:t> </a:t>
            </a:r>
            <a:r>
              <a:rPr lang="en-US" i="1" dirty="0" err="1"/>
              <a:t>minden</a:t>
            </a:r>
            <a:r>
              <a:rPr lang="en-US" i="1" dirty="0"/>
              <a:t> </a:t>
            </a:r>
            <a:r>
              <a:rPr lang="en-US" i="1" dirty="0" err="1"/>
              <a:t>olyan</a:t>
            </a:r>
            <a:r>
              <a:rPr lang="en-US" i="1" dirty="0"/>
              <a:t>, </a:t>
            </a:r>
            <a:r>
              <a:rPr lang="en-US" i="1" dirty="0" err="1"/>
              <a:t>tagállamok</a:t>
            </a:r>
            <a:r>
              <a:rPr lang="en-US" i="1" dirty="0"/>
              <a:t> </a:t>
            </a:r>
            <a:r>
              <a:rPr lang="en-US" i="1" dirty="0" err="1"/>
              <a:t>által</a:t>
            </a:r>
            <a:r>
              <a:rPr lang="en-US" i="1" dirty="0"/>
              <a:t> </a:t>
            </a:r>
            <a:r>
              <a:rPr lang="en-US" i="1" dirty="0" err="1"/>
              <a:t>alkotott</a:t>
            </a:r>
            <a:r>
              <a:rPr lang="en-US" i="1" dirty="0"/>
              <a:t>, </a:t>
            </a:r>
            <a:r>
              <a:rPr lang="en-US" i="1" dirty="0" err="1"/>
              <a:t>kereskedelemre</a:t>
            </a:r>
            <a:r>
              <a:rPr lang="en-US" i="1" dirty="0"/>
              <a:t> </a:t>
            </a:r>
            <a:r>
              <a:rPr lang="en-US" i="1" dirty="0" err="1"/>
              <a:t>vonatkozó</a:t>
            </a:r>
            <a:r>
              <a:rPr lang="en-US" i="1" dirty="0"/>
              <a:t> </a:t>
            </a:r>
            <a:r>
              <a:rPr lang="en-US" i="1" dirty="0" err="1"/>
              <a:t>szabály</a:t>
            </a:r>
            <a:r>
              <a:rPr lang="en-US" i="1" dirty="0"/>
              <a:t>, </a:t>
            </a:r>
            <a:r>
              <a:rPr lang="en-US" i="1" dirty="0" err="1"/>
              <a:t>amely</a:t>
            </a:r>
            <a:r>
              <a:rPr lang="en-US" i="1" dirty="0"/>
              <a:t> </a:t>
            </a:r>
            <a:r>
              <a:rPr lang="en-US" i="1" dirty="0" err="1"/>
              <a:t>alkalmas</a:t>
            </a:r>
            <a:r>
              <a:rPr lang="en-US" i="1" dirty="0"/>
              <a:t> </a:t>
            </a:r>
            <a:r>
              <a:rPr lang="en-US" i="1" dirty="0" err="1"/>
              <a:t>arra</a:t>
            </a:r>
            <a:r>
              <a:rPr lang="en-US" i="1" dirty="0"/>
              <a:t>, </a:t>
            </a:r>
            <a:r>
              <a:rPr lang="en-US" i="1" dirty="0" err="1"/>
              <a:t>hogy</a:t>
            </a:r>
            <a:r>
              <a:rPr lang="en-US" i="1" dirty="0"/>
              <a:t> </a:t>
            </a:r>
            <a:r>
              <a:rPr lang="en-US" i="1" dirty="0" err="1"/>
              <a:t>közvetlenül</a:t>
            </a:r>
            <a:r>
              <a:rPr lang="en-US" i="1" dirty="0"/>
              <a:t> </a:t>
            </a:r>
            <a:r>
              <a:rPr lang="en-US" i="1" dirty="0" err="1"/>
              <a:t>vagy</a:t>
            </a:r>
            <a:r>
              <a:rPr lang="en-US" i="1" dirty="0"/>
              <a:t> </a:t>
            </a:r>
            <a:r>
              <a:rPr lang="en-US" i="1" dirty="0" err="1"/>
              <a:t>közvetve</a:t>
            </a:r>
            <a:r>
              <a:rPr lang="en-US" i="1" dirty="0"/>
              <a:t>, </a:t>
            </a:r>
            <a:r>
              <a:rPr lang="en-US" i="1" dirty="0" err="1"/>
              <a:t>ténylegesen</a:t>
            </a:r>
            <a:r>
              <a:rPr lang="en-US" i="1" dirty="0"/>
              <a:t> </a:t>
            </a:r>
            <a:r>
              <a:rPr lang="en-US" i="1" dirty="0" err="1"/>
              <a:t>vagy</a:t>
            </a:r>
            <a:r>
              <a:rPr lang="en-US" i="1" dirty="0"/>
              <a:t> </a:t>
            </a:r>
            <a:r>
              <a:rPr lang="en-US" i="1" dirty="0" err="1"/>
              <a:t>eshetőlegesen</a:t>
            </a:r>
            <a:r>
              <a:rPr lang="en-US" i="1" dirty="0"/>
              <a:t> </a:t>
            </a:r>
            <a:r>
              <a:rPr lang="en-US" i="1" dirty="0" err="1"/>
              <a:t>akadályozza</a:t>
            </a:r>
            <a:r>
              <a:rPr lang="en-US" i="1" dirty="0"/>
              <a:t> a </a:t>
            </a:r>
            <a:r>
              <a:rPr lang="en-US" i="1" dirty="0" err="1"/>
              <a:t>Közösségen</a:t>
            </a:r>
            <a:r>
              <a:rPr lang="en-US" i="1" dirty="0"/>
              <a:t> </a:t>
            </a:r>
            <a:r>
              <a:rPr lang="en-US" i="1" dirty="0" err="1"/>
              <a:t>belüli</a:t>
            </a:r>
            <a:r>
              <a:rPr lang="en-US" i="1" dirty="0"/>
              <a:t> </a:t>
            </a:r>
            <a:r>
              <a:rPr lang="en-US" i="1" dirty="0" err="1"/>
              <a:t>kereskedelmet</a:t>
            </a:r>
            <a:r>
              <a:rPr lang="en-US" i="1" dirty="0"/>
              <a:t>.</a:t>
            </a:r>
            <a:endParaRPr lang="en-US" u="sng" dirty="0"/>
          </a:p>
        </p:txBody>
      </p:sp>
      <p:pic>
        <p:nvPicPr>
          <p:cNvPr id="2" name="Picture 1">
            <a:extLst>
              <a:ext uri="{FF2B5EF4-FFF2-40B4-BE49-F238E27FC236}">
                <a16:creationId xmlns:a16="http://schemas.microsoft.com/office/drawing/2014/main" id="{1D2BE19C-90CC-4974-A041-05FACB274B56}"/>
              </a:ext>
            </a:extLst>
          </p:cNvPr>
          <p:cNvPicPr>
            <a:picLocks noChangeAspect="1"/>
          </p:cNvPicPr>
          <p:nvPr/>
        </p:nvPicPr>
        <p:blipFill>
          <a:blip r:embed="rId3"/>
          <a:stretch>
            <a:fillRect/>
          </a:stretch>
        </p:blipFill>
        <p:spPr>
          <a:xfrm>
            <a:off x="9342781" y="0"/>
            <a:ext cx="2078783" cy="2167873"/>
          </a:xfrm>
          <a:prstGeom prst="rect">
            <a:avLst/>
          </a:prstGeom>
        </p:spPr>
      </p:pic>
    </p:spTree>
    <p:extLst>
      <p:ext uri="{BB962C8B-B14F-4D97-AF65-F5344CB8AC3E}">
        <p14:creationId xmlns:p14="http://schemas.microsoft.com/office/powerpoint/2010/main" val="309303908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9314"/>
                                        </p:tgtEl>
                                        <p:attrNameLst>
                                          <p:attrName>style.visibility</p:attrName>
                                        </p:attrNameLst>
                                      </p:cBhvr>
                                      <p:to>
                                        <p:strVal val="visible"/>
                                      </p:to>
                                    </p:set>
                                    <p:anim calcmode="lin" valueType="num">
                                      <p:cBhvr>
                                        <p:cTn id="7" dur="1000" fill="hold"/>
                                        <p:tgtEl>
                                          <p:spTgt spid="269314"/>
                                        </p:tgtEl>
                                        <p:attrNameLst>
                                          <p:attrName>ppt_x</p:attrName>
                                        </p:attrNameLst>
                                      </p:cBhvr>
                                      <p:tavLst>
                                        <p:tav tm="0">
                                          <p:val>
                                            <p:strVal val="#ppt_x-.2"/>
                                          </p:val>
                                        </p:tav>
                                        <p:tav tm="100000">
                                          <p:val>
                                            <p:strVal val="#ppt_x"/>
                                          </p:val>
                                        </p:tav>
                                      </p:tavLst>
                                    </p:anim>
                                    <p:anim calcmode="lin" valueType="num">
                                      <p:cBhvr>
                                        <p:cTn id="8" dur="1000" fill="hold"/>
                                        <p:tgtEl>
                                          <p:spTgt spid="269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9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69315">
                                            <p:txEl>
                                              <p:pRg st="0" end="0"/>
                                            </p:txEl>
                                          </p:spTgt>
                                        </p:tgtEl>
                                        <p:attrNameLst>
                                          <p:attrName>style.visibility</p:attrName>
                                        </p:attrNameLst>
                                      </p:cBhvr>
                                      <p:to>
                                        <p:strVal val="visible"/>
                                      </p:to>
                                    </p:set>
                                    <p:animEffect transition="in" filter="fade">
                                      <p:cBhvr>
                                        <p:cTn id="14" dur="500"/>
                                        <p:tgtEl>
                                          <p:spTgt spid="269315">
                                            <p:txEl>
                                              <p:pRg st="0" end="0"/>
                                            </p:txEl>
                                          </p:spTgt>
                                        </p:tgtEl>
                                      </p:cBhvr>
                                    </p:animEffect>
                                    <p:anim calcmode="lin" valueType="num">
                                      <p:cBhvr>
                                        <p:cTn id="15" dur="500" fill="hold"/>
                                        <p:tgtEl>
                                          <p:spTgt spid="2693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93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69315">
                                            <p:txEl>
                                              <p:pRg st="1" end="1"/>
                                            </p:txEl>
                                          </p:spTgt>
                                        </p:tgtEl>
                                        <p:attrNameLst>
                                          <p:attrName>style.visibility</p:attrName>
                                        </p:attrNameLst>
                                      </p:cBhvr>
                                      <p:to>
                                        <p:strVal val="visible"/>
                                      </p:to>
                                    </p:set>
                                    <p:animEffect transition="in" filter="fade">
                                      <p:cBhvr>
                                        <p:cTn id="21" dur="500"/>
                                        <p:tgtEl>
                                          <p:spTgt spid="269315">
                                            <p:txEl>
                                              <p:pRg st="1" end="1"/>
                                            </p:txEl>
                                          </p:spTgt>
                                        </p:tgtEl>
                                      </p:cBhvr>
                                    </p:animEffect>
                                    <p:anim calcmode="lin" valueType="num">
                                      <p:cBhvr>
                                        <p:cTn id="22" dur="500" fill="hold"/>
                                        <p:tgtEl>
                                          <p:spTgt spid="26931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6931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69315">
                                            <p:txEl>
                                              <p:pRg st="2" end="2"/>
                                            </p:txEl>
                                          </p:spTgt>
                                        </p:tgtEl>
                                        <p:attrNameLst>
                                          <p:attrName>style.visibility</p:attrName>
                                        </p:attrNameLst>
                                      </p:cBhvr>
                                      <p:to>
                                        <p:strVal val="visible"/>
                                      </p:to>
                                    </p:set>
                                    <p:animEffect transition="in" filter="fade">
                                      <p:cBhvr>
                                        <p:cTn id="28" dur="500"/>
                                        <p:tgtEl>
                                          <p:spTgt spid="269315">
                                            <p:txEl>
                                              <p:pRg st="2" end="2"/>
                                            </p:txEl>
                                          </p:spTgt>
                                        </p:tgtEl>
                                      </p:cBhvr>
                                    </p:animEffect>
                                    <p:anim calcmode="lin" valueType="num">
                                      <p:cBhvr>
                                        <p:cTn id="29" dur="500" fill="hold"/>
                                        <p:tgtEl>
                                          <p:spTgt spid="26931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6931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69315">
                                            <p:txEl>
                                              <p:pRg st="3" end="3"/>
                                            </p:txEl>
                                          </p:spTgt>
                                        </p:tgtEl>
                                        <p:attrNameLst>
                                          <p:attrName>style.visibility</p:attrName>
                                        </p:attrNameLst>
                                      </p:cBhvr>
                                      <p:to>
                                        <p:strVal val="visible"/>
                                      </p:to>
                                    </p:set>
                                    <p:animEffect transition="in" filter="fade">
                                      <p:cBhvr>
                                        <p:cTn id="35" dur="500"/>
                                        <p:tgtEl>
                                          <p:spTgt spid="269315">
                                            <p:txEl>
                                              <p:pRg st="3" end="3"/>
                                            </p:txEl>
                                          </p:spTgt>
                                        </p:tgtEl>
                                      </p:cBhvr>
                                    </p:animEffect>
                                    <p:anim calcmode="lin" valueType="num">
                                      <p:cBhvr>
                                        <p:cTn id="36" dur="500" fill="hold"/>
                                        <p:tgtEl>
                                          <p:spTgt spid="26931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6931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p:bldP spid="269315"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5110" y="304800"/>
            <a:ext cx="9750490" cy="914400"/>
          </a:xfrm>
        </p:spPr>
        <p:txBody>
          <a:bodyPr>
            <a:normAutofit/>
          </a:bodyPr>
          <a:lstStyle/>
          <a:p>
            <a:pPr algn="ctr"/>
            <a:endParaRPr lang="hu-HU" altLang="fr-FR" sz="3600" dirty="0"/>
          </a:p>
        </p:txBody>
      </p:sp>
      <p:sp>
        <p:nvSpPr>
          <p:cNvPr id="44035" name="Rectangle 3"/>
          <p:cNvSpPr>
            <a:spLocks noGrp="1" noChangeArrowheads="1"/>
          </p:cNvSpPr>
          <p:nvPr>
            <p:ph type="body" idx="1"/>
          </p:nvPr>
        </p:nvSpPr>
        <p:spPr>
          <a:xfrm>
            <a:off x="765109" y="1698171"/>
            <a:ext cx="10310327" cy="5001209"/>
          </a:xfrm>
        </p:spPr>
        <p:txBody>
          <a:bodyPr>
            <a:normAutofit/>
          </a:bodyPr>
          <a:lstStyle/>
          <a:p>
            <a:pPr marL="0" indent="0" algn="ctr">
              <a:lnSpc>
                <a:spcPct val="90000"/>
              </a:lnSpc>
              <a:buNone/>
            </a:pPr>
            <a:endParaRPr lang="hu-HU" altLang="fr-FR" sz="4000" dirty="0"/>
          </a:p>
          <a:p>
            <a:pPr marL="0" indent="0" algn="ctr">
              <a:lnSpc>
                <a:spcPct val="90000"/>
              </a:lnSpc>
              <a:buNone/>
            </a:pPr>
            <a:endParaRPr lang="hu-HU" altLang="fr-FR" sz="4000" dirty="0"/>
          </a:p>
          <a:p>
            <a:pPr marL="0" indent="0" algn="ctr">
              <a:lnSpc>
                <a:spcPct val="90000"/>
              </a:lnSpc>
              <a:buNone/>
            </a:pPr>
            <a:endParaRPr lang="hu-HU" altLang="fr-FR" sz="4000" dirty="0"/>
          </a:p>
          <a:p>
            <a:pPr marL="0" indent="0" algn="ctr">
              <a:lnSpc>
                <a:spcPct val="90000"/>
              </a:lnSpc>
              <a:buNone/>
            </a:pPr>
            <a:r>
              <a:rPr lang="hu-HU" altLang="fr-FR" sz="4000" dirty="0"/>
              <a:t>Köszönöm a figyelmüket!</a:t>
            </a:r>
            <a:endParaRPr lang="en-US" altLang="fr-FR" sz="4000" dirty="0"/>
          </a:p>
        </p:txBody>
      </p:sp>
    </p:spTree>
    <p:extLst>
      <p:ext uri="{BB962C8B-B14F-4D97-AF65-F5344CB8AC3E}">
        <p14:creationId xmlns:p14="http://schemas.microsoft.com/office/powerpoint/2010/main" val="401960725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ppt_x</p:attrName>
                                        </p:attrNameLst>
                                      </p:cBhvr>
                                      <p:tavLst>
                                        <p:tav tm="0">
                                          <p:val>
                                            <p:strVal val="#ppt_x-.2"/>
                                          </p:val>
                                        </p:tav>
                                        <p:tav tm="100000">
                                          <p:val>
                                            <p:strVal val="#ppt_x"/>
                                          </p:val>
                                        </p:tav>
                                      </p:tavLst>
                                    </p:anim>
                                    <p:anim calcmode="lin" valueType="num">
                                      <p:cBhvr>
                                        <p:cTn id="8" dur="1000" fill="hold"/>
                                        <p:tgtEl>
                                          <p:spTgt spid="440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4035">
                                            <p:txEl>
                                              <p:pRg st="3" end="3"/>
                                            </p:txEl>
                                          </p:spTgt>
                                        </p:tgtEl>
                                        <p:attrNameLst>
                                          <p:attrName>style.visibility</p:attrName>
                                        </p:attrNameLst>
                                      </p:cBhvr>
                                      <p:to>
                                        <p:strVal val="visible"/>
                                      </p:to>
                                    </p:set>
                                    <p:animEffect transition="in" filter="fade">
                                      <p:cBhvr>
                                        <p:cTn id="14" dur="500"/>
                                        <p:tgtEl>
                                          <p:spTgt spid="44035">
                                            <p:txEl>
                                              <p:pRg st="3" end="3"/>
                                            </p:txEl>
                                          </p:spTgt>
                                        </p:tgtEl>
                                      </p:cBhvr>
                                    </p:animEffect>
                                    <p:anim calcmode="lin" valueType="num">
                                      <p:cBhvr>
                                        <p:cTn id="15"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440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017036" y="274638"/>
            <a:ext cx="9193763" cy="1020762"/>
          </a:xfrm>
        </p:spPr>
        <p:txBody>
          <a:bodyPr/>
          <a:lstStyle/>
          <a:p>
            <a:pPr algn="ctr" eaLnBrk="1" hangingPunct="1"/>
            <a:r>
              <a:rPr lang="hu-HU" altLang="fr-FR" sz="4000" b="1" dirty="0"/>
              <a:t>Az EU esetjoga</a:t>
            </a:r>
          </a:p>
        </p:txBody>
      </p:sp>
      <p:sp>
        <p:nvSpPr>
          <p:cNvPr id="269315" name="Rectangle 3"/>
          <p:cNvSpPr>
            <a:spLocks noGrp="1" noChangeArrowheads="1"/>
          </p:cNvSpPr>
          <p:nvPr>
            <p:ph type="body" idx="1"/>
          </p:nvPr>
        </p:nvSpPr>
        <p:spPr>
          <a:xfrm>
            <a:off x="420687" y="1206895"/>
            <a:ext cx="10263675" cy="5225143"/>
          </a:xfrm>
        </p:spPr>
        <p:txBody>
          <a:bodyPr>
            <a:normAutofit lnSpcReduction="10000"/>
          </a:bodyPr>
          <a:lstStyle/>
          <a:p>
            <a:pPr algn="ctr" eaLnBrk="1" hangingPunct="1">
              <a:lnSpc>
                <a:spcPct val="90000"/>
              </a:lnSpc>
              <a:buFontTx/>
              <a:buNone/>
            </a:pPr>
            <a:r>
              <a:rPr lang="hu-HU" altLang="fr-FR" b="1" dirty="0"/>
              <a:t>Néhány híres példa</a:t>
            </a:r>
            <a:endParaRPr lang="hu-HU" altLang="fr-FR" sz="2000" b="1" dirty="0"/>
          </a:p>
          <a:p>
            <a:pPr algn="ctr">
              <a:buNone/>
            </a:pPr>
            <a:r>
              <a:rPr lang="en-US" b="1" i="1" dirty="0" err="1"/>
              <a:t>Dassonville</a:t>
            </a:r>
            <a:r>
              <a:rPr lang="en-US" b="1" i="1" dirty="0"/>
              <a:t>-formula</a:t>
            </a:r>
          </a:p>
          <a:p>
            <a:pPr algn="ctr">
              <a:buNone/>
            </a:pPr>
            <a:r>
              <a:rPr lang="en-US" i="1" u="sng" dirty="0"/>
              <a:t>A </a:t>
            </a:r>
            <a:r>
              <a:rPr lang="en-US" i="1" u="sng" dirty="0" err="1"/>
              <a:t>mennyiségi</a:t>
            </a:r>
            <a:r>
              <a:rPr lang="en-US" i="1" u="sng" dirty="0"/>
              <a:t> </a:t>
            </a:r>
            <a:r>
              <a:rPr lang="en-US" i="1" u="sng" dirty="0" err="1"/>
              <a:t>korlátozásokkal</a:t>
            </a:r>
            <a:r>
              <a:rPr lang="en-US" i="1" u="sng" dirty="0"/>
              <a:t> </a:t>
            </a:r>
            <a:r>
              <a:rPr lang="en-US" i="1" u="sng" dirty="0" err="1"/>
              <a:t>azonos</a:t>
            </a:r>
            <a:r>
              <a:rPr lang="en-US" i="1" u="sng" dirty="0"/>
              <a:t> </a:t>
            </a:r>
            <a:r>
              <a:rPr lang="en-US" i="1" u="sng" dirty="0" err="1"/>
              <a:t>hatású</a:t>
            </a:r>
            <a:r>
              <a:rPr lang="en-US" i="1" u="sng" dirty="0"/>
              <a:t> </a:t>
            </a:r>
            <a:r>
              <a:rPr lang="en-US" i="1" u="sng" dirty="0" err="1"/>
              <a:t>intézkedések</a:t>
            </a:r>
            <a:r>
              <a:rPr lang="en-US" u="sng" dirty="0"/>
              <a:t> </a:t>
            </a:r>
            <a:r>
              <a:rPr lang="en-US" u="sng" dirty="0" err="1"/>
              <a:t>fogalma</a:t>
            </a:r>
            <a:r>
              <a:rPr lang="en-US" u="sng" dirty="0"/>
              <a:t>. </a:t>
            </a:r>
          </a:p>
          <a:p>
            <a:pPr algn="just">
              <a:buNone/>
            </a:pPr>
            <a:r>
              <a:rPr lang="en-US" dirty="0"/>
              <a:t>A </a:t>
            </a:r>
            <a:r>
              <a:rPr lang="en-US" dirty="0" err="1"/>
              <a:t>Bíróságnak</a:t>
            </a:r>
            <a:r>
              <a:rPr lang="en-US" dirty="0"/>
              <a:t> </a:t>
            </a:r>
            <a:r>
              <a:rPr lang="en-US" dirty="0" err="1"/>
              <a:t>az</a:t>
            </a:r>
            <a:r>
              <a:rPr lang="en-US" dirty="0"/>
              <a:t> </a:t>
            </a:r>
            <a:r>
              <a:rPr lang="en-US" dirty="0" err="1"/>
              <a:t>ügyben</a:t>
            </a:r>
            <a:r>
              <a:rPr lang="en-US" dirty="0"/>
              <a:t> </a:t>
            </a:r>
            <a:r>
              <a:rPr lang="en-US" dirty="0" err="1"/>
              <a:t>azt</a:t>
            </a:r>
            <a:r>
              <a:rPr lang="en-US" dirty="0"/>
              <a:t> a </a:t>
            </a:r>
            <a:r>
              <a:rPr lang="en-US" dirty="0" err="1"/>
              <a:t>kérdést</a:t>
            </a:r>
            <a:r>
              <a:rPr lang="en-US" dirty="0"/>
              <a:t> </a:t>
            </a:r>
            <a:r>
              <a:rPr lang="en-US" dirty="0" err="1"/>
              <a:t>kellett</a:t>
            </a:r>
            <a:r>
              <a:rPr lang="en-US" dirty="0"/>
              <a:t> </a:t>
            </a:r>
            <a:r>
              <a:rPr lang="en-US" dirty="0" err="1"/>
              <a:t>megvizsgálnia</a:t>
            </a:r>
            <a:r>
              <a:rPr lang="en-US" dirty="0"/>
              <a:t>, </a:t>
            </a:r>
            <a:r>
              <a:rPr lang="en-US" dirty="0" err="1"/>
              <a:t>hogy</a:t>
            </a:r>
            <a:r>
              <a:rPr lang="en-US" dirty="0"/>
              <a:t> </a:t>
            </a:r>
            <a:r>
              <a:rPr lang="en-US" dirty="0" err="1"/>
              <a:t>mennyiségi</a:t>
            </a:r>
            <a:r>
              <a:rPr lang="en-US" dirty="0"/>
              <a:t> </a:t>
            </a:r>
            <a:r>
              <a:rPr lang="en-US" dirty="0" err="1"/>
              <a:t>korlátozással</a:t>
            </a:r>
            <a:r>
              <a:rPr lang="en-US" dirty="0"/>
              <a:t> </a:t>
            </a:r>
            <a:r>
              <a:rPr lang="en-US" dirty="0" err="1"/>
              <a:t>azonos</a:t>
            </a:r>
            <a:r>
              <a:rPr lang="en-US" dirty="0"/>
              <a:t> </a:t>
            </a:r>
            <a:r>
              <a:rPr lang="en-US" dirty="0" err="1"/>
              <a:t>hatású</a:t>
            </a:r>
            <a:r>
              <a:rPr lang="en-US" dirty="0"/>
              <a:t> </a:t>
            </a:r>
            <a:r>
              <a:rPr lang="en-US" dirty="0" err="1"/>
              <a:t>intézkedésnek</a:t>
            </a:r>
            <a:r>
              <a:rPr lang="en-US" dirty="0"/>
              <a:t> </a:t>
            </a:r>
            <a:r>
              <a:rPr lang="en-US" dirty="0" err="1"/>
              <a:t>minősül</a:t>
            </a:r>
            <a:r>
              <a:rPr lang="en-US" dirty="0"/>
              <a:t>-e, ha </a:t>
            </a:r>
            <a:r>
              <a:rPr lang="en-US" dirty="0" err="1"/>
              <a:t>egy</a:t>
            </a:r>
            <a:r>
              <a:rPr lang="en-US" dirty="0"/>
              <a:t> </a:t>
            </a:r>
            <a:r>
              <a:rPr lang="en-US" dirty="0" err="1"/>
              <a:t>nemzeti</a:t>
            </a:r>
            <a:r>
              <a:rPr lang="en-US" dirty="0"/>
              <a:t> </a:t>
            </a:r>
            <a:r>
              <a:rPr lang="en-US" dirty="0" err="1"/>
              <a:t>rendelkezés</a:t>
            </a:r>
            <a:r>
              <a:rPr lang="en-US" dirty="0"/>
              <a:t> </a:t>
            </a:r>
            <a:r>
              <a:rPr lang="en-US" dirty="0" err="1"/>
              <a:t>az</a:t>
            </a:r>
            <a:r>
              <a:rPr lang="en-US" dirty="0"/>
              <a:t> </a:t>
            </a:r>
            <a:r>
              <a:rPr lang="en-US" dirty="0" err="1"/>
              <a:t>exportáló</a:t>
            </a:r>
            <a:r>
              <a:rPr lang="en-US" dirty="0"/>
              <a:t> </a:t>
            </a:r>
            <a:r>
              <a:rPr lang="en-US" dirty="0" err="1"/>
              <a:t>ország</a:t>
            </a:r>
            <a:r>
              <a:rPr lang="en-US" dirty="0"/>
              <a:t> </a:t>
            </a:r>
            <a:r>
              <a:rPr lang="en-US" dirty="0" err="1"/>
              <a:t>kormánya</a:t>
            </a:r>
            <a:r>
              <a:rPr lang="en-US" dirty="0"/>
              <a:t> </a:t>
            </a:r>
            <a:r>
              <a:rPr lang="en-US" dirty="0" err="1"/>
              <a:t>által</a:t>
            </a:r>
            <a:r>
              <a:rPr lang="en-US" dirty="0"/>
              <a:t> </a:t>
            </a:r>
            <a:r>
              <a:rPr lang="en-US" dirty="0" err="1"/>
              <a:t>kiállított</a:t>
            </a:r>
            <a:r>
              <a:rPr lang="en-US" dirty="0"/>
              <a:t>, </a:t>
            </a:r>
            <a:r>
              <a:rPr lang="en-US" dirty="0" err="1"/>
              <a:t>az</a:t>
            </a:r>
            <a:r>
              <a:rPr lang="en-US" dirty="0"/>
              <a:t> </a:t>
            </a:r>
            <a:r>
              <a:rPr lang="en-US" dirty="0" err="1"/>
              <a:t>eredetmegjelöléshez</a:t>
            </a:r>
            <a:r>
              <a:rPr lang="en-US" dirty="0"/>
              <a:t> </a:t>
            </a:r>
            <a:r>
              <a:rPr lang="en-US" dirty="0" err="1"/>
              <a:t>való</a:t>
            </a:r>
            <a:r>
              <a:rPr lang="en-US" dirty="0"/>
              <a:t> </a:t>
            </a:r>
            <a:r>
              <a:rPr lang="en-US" dirty="0" err="1"/>
              <a:t>jogot</a:t>
            </a:r>
            <a:r>
              <a:rPr lang="en-US" dirty="0"/>
              <a:t> </a:t>
            </a:r>
            <a:r>
              <a:rPr lang="en-US" dirty="0" err="1"/>
              <a:t>igazoló</a:t>
            </a:r>
            <a:r>
              <a:rPr lang="en-US" dirty="0"/>
              <a:t> </a:t>
            </a:r>
            <a:r>
              <a:rPr lang="en-US" dirty="0" err="1"/>
              <a:t>hivatalos</a:t>
            </a:r>
            <a:r>
              <a:rPr lang="en-US" dirty="0"/>
              <a:t> </a:t>
            </a:r>
            <a:r>
              <a:rPr lang="en-US" dirty="0" err="1"/>
              <a:t>dokumentum</a:t>
            </a:r>
            <a:r>
              <a:rPr lang="en-US" dirty="0"/>
              <a:t> </a:t>
            </a:r>
            <a:r>
              <a:rPr lang="en-US" dirty="0" err="1"/>
              <a:t>hiányában</a:t>
            </a:r>
            <a:r>
              <a:rPr lang="en-US" dirty="0"/>
              <a:t> </a:t>
            </a:r>
            <a:r>
              <a:rPr lang="en-US" dirty="0" err="1"/>
              <a:t>megtiltja</a:t>
            </a:r>
            <a:r>
              <a:rPr lang="en-US" dirty="0"/>
              <a:t> </a:t>
            </a:r>
            <a:r>
              <a:rPr lang="en-US" dirty="0" err="1"/>
              <a:t>az</a:t>
            </a:r>
            <a:r>
              <a:rPr lang="en-US" dirty="0"/>
              <a:t> </a:t>
            </a:r>
            <a:r>
              <a:rPr lang="en-US" dirty="0" err="1"/>
              <a:t>eredetmegjelöléssel</a:t>
            </a:r>
            <a:r>
              <a:rPr lang="en-US" dirty="0"/>
              <a:t> </a:t>
            </a:r>
            <a:r>
              <a:rPr lang="en-US" dirty="0" err="1"/>
              <a:t>rendelkező</a:t>
            </a:r>
            <a:r>
              <a:rPr lang="en-US" dirty="0"/>
              <a:t> </a:t>
            </a:r>
            <a:r>
              <a:rPr lang="en-US" dirty="0" err="1"/>
              <a:t>áruk</a:t>
            </a:r>
            <a:r>
              <a:rPr lang="en-US" dirty="0"/>
              <a:t> </a:t>
            </a:r>
            <a:r>
              <a:rPr lang="en-US" dirty="0" err="1"/>
              <a:t>importját</a:t>
            </a:r>
            <a:r>
              <a:rPr lang="en-US" dirty="0"/>
              <a:t>. Az </a:t>
            </a:r>
            <a:r>
              <a:rPr lang="en-US" dirty="0" err="1"/>
              <a:t>alapügyben</a:t>
            </a:r>
            <a:r>
              <a:rPr lang="en-US" dirty="0"/>
              <a:t> </a:t>
            </a:r>
            <a:r>
              <a:rPr lang="en-US" dirty="0" err="1"/>
              <a:t>ugyanis</a:t>
            </a:r>
            <a:r>
              <a:rPr lang="en-US" dirty="0"/>
              <a:t> </a:t>
            </a:r>
            <a:r>
              <a:rPr lang="en-US" dirty="0" err="1"/>
              <a:t>belga</a:t>
            </a:r>
            <a:r>
              <a:rPr lang="en-US" dirty="0"/>
              <a:t> </a:t>
            </a:r>
            <a:r>
              <a:rPr lang="en-US" dirty="0" err="1"/>
              <a:t>kereskedők</a:t>
            </a:r>
            <a:r>
              <a:rPr lang="en-US" dirty="0"/>
              <a:t>, </a:t>
            </a:r>
            <a:r>
              <a:rPr lang="en-US" dirty="0" err="1"/>
              <a:t>megsértve</a:t>
            </a:r>
            <a:r>
              <a:rPr lang="en-US" dirty="0"/>
              <a:t> a </a:t>
            </a:r>
            <a:r>
              <a:rPr lang="en-US" dirty="0" err="1"/>
              <a:t>vonatkozó</a:t>
            </a:r>
            <a:r>
              <a:rPr lang="en-US" dirty="0"/>
              <a:t> </a:t>
            </a:r>
            <a:r>
              <a:rPr lang="en-US" dirty="0" err="1"/>
              <a:t>belga</a:t>
            </a:r>
            <a:r>
              <a:rPr lang="en-US" dirty="0"/>
              <a:t> </a:t>
            </a:r>
            <a:r>
              <a:rPr lang="en-US" dirty="0" err="1"/>
              <a:t>szabályokat</a:t>
            </a:r>
            <a:r>
              <a:rPr lang="en-US" dirty="0"/>
              <a:t>, </a:t>
            </a:r>
            <a:r>
              <a:rPr lang="en-US" dirty="0" err="1"/>
              <a:t>úgy</a:t>
            </a:r>
            <a:r>
              <a:rPr lang="en-US" dirty="0"/>
              <a:t> </a:t>
            </a:r>
            <a:r>
              <a:rPr lang="en-US" dirty="0" err="1"/>
              <a:t>vásároltak</a:t>
            </a:r>
            <a:r>
              <a:rPr lang="en-US" dirty="0"/>
              <a:t> </a:t>
            </a:r>
            <a:r>
              <a:rPr lang="en-US" dirty="0" err="1"/>
              <a:t>Franciaországban</a:t>
            </a:r>
            <a:r>
              <a:rPr lang="en-US" dirty="0"/>
              <a:t> </a:t>
            </a:r>
            <a:r>
              <a:rPr lang="en-US" dirty="0" err="1"/>
              <a:t>skót</a:t>
            </a:r>
            <a:r>
              <a:rPr lang="en-US" dirty="0"/>
              <a:t> </a:t>
            </a:r>
            <a:r>
              <a:rPr lang="en-US" dirty="0" err="1"/>
              <a:t>whiskyt</a:t>
            </a:r>
            <a:r>
              <a:rPr lang="en-US" dirty="0"/>
              <a:t> </a:t>
            </a:r>
            <a:r>
              <a:rPr lang="en-US" dirty="0" err="1"/>
              <a:t>és</a:t>
            </a:r>
            <a:r>
              <a:rPr lang="en-US" dirty="0"/>
              <a:t> </a:t>
            </a:r>
            <a:r>
              <a:rPr lang="en-US" dirty="0" err="1"/>
              <a:t>forgalmazták</a:t>
            </a:r>
            <a:r>
              <a:rPr lang="en-US" dirty="0"/>
              <a:t> </a:t>
            </a:r>
            <a:r>
              <a:rPr lang="en-US" dirty="0" err="1"/>
              <a:t>azokat</a:t>
            </a:r>
            <a:r>
              <a:rPr lang="en-US" dirty="0"/>
              <a:t> </a:t>
            </a:r>
            <a:r>
              <a:rPr lang="en-US" dirty="0" err="1"/>
              <a:t>Belgiumban</a:t>
            </a:r>
            <a:r>
              <a:rPr lang="en-US" dirty="0"/>
              <a:t>, </a:t>
            </a:r>
            <a:r>
              <a:rPr lang="en-US" dirty="0" err="1"/>
              <a:t>hogy</a:t>
            </a:r>
            <a:r>
              <a:rPr lang="en-US" dirty="0"/>
              <a:t> </a:t>
            </a:r>
            <a:r>
              <a:rPr lang="en-US" dirty="0" err="1"/>
              <a:t>nem</a:t>
            </a:r>
            <a:r>
              <a:rPr lang="en-US" dirty="0"/>
              <a:t> </a:t>
            </a:r>
            <a:r>
              <a:rPr lang="en-US" dirty="0" err="1"/>
              <a:t>rendelkeztek</a:t>
            </a:r>
            <a:r>
              <a:rPr lang="en-US" dirty="0"/>
              <a:t> a brit </a:t>
            </a:r>
            <a:r>
              <a:rPr lang="en-US" dirty="0" err="1"/>
              <a:t>vámhivatal</a:t>
            </a:r>
            <a:r>
              <a:rPr lang="en-US" dirty="0"/>
              <a:t> </a:t>
            </a:r>
            <a:r>
              <a:rPr lang="en-US" dirty="0" err="1"/>
              <a:t>származási</a:t>
            </a:r>
            <a:r>
              <a:rPr lang="en-US" dirty="0"/>
              <a:t> </a:t>
            </a:r>
            <a:r>
              <a:rPr lang="en-US" dirty="0" err="1"/>
              <a:t>bizonyítványával</a:t>
            </a:r>
            <a:r>
              <a:rPr lang="en-US" dirty="0"/>
              <a:t>. A </a:t>
            </a:r>
            <a:r>
              <a:rPr lang="en-US" dirty="0" err="1"/>
              <a:t>kereskedők</a:t>
            </a:r>
            <a:r>
              <a:rPr lang="en-US" dirty="0"/>
              <a:t> </a:t>
            </a:r>
            <a:r>
              <a:rPr lang="en-US" dirty="0" err="1"/>
              <a:t>ellen</a:t>
            </a:r>
            <a:r>
              <a:rPr lang="en-US" dirty="0"/>
              <a:t> </a:t>
            </a:r>
            <a:r>
              <a:rPr lang="en-US" dirty="0" err="1"/>
              <a:t>ezért</a:t>
            </a:r>
            <a:r>
              <a:rPr lang="en-US" dirty="0"/>
              <a:t> </a:t>
            </a:r>
            <a:r>
              <a:rPr lang="en-US" dirty="0" err="1"/>
              <a:t>eljárás</a:t>
            </a:r>
            <a:r>
              <a:rPr lang="en-US" dirty="0"/>
              <a:t> indult. </a:t>
            </a:r>
            <a:endParaRPr lang="hu-HU" altLang="fr-FR" sz="1100" dirty="0"/>
          </a:p>
        </p:txBody>
      </p:sp>
      <p:pic>
        <p:nvPicPr>
          <p:cNvPr id="2" name="Picture 1">
            <a:extLst>
              <a:ext uri="{FF2B5EF4-FFF2-40B4-BE49-F238E27FC236}">
                <a16:creationId xmlns:a16="http://schemas.microsoft.com/office/drawing/2014/main" id="{1D2BE19C-90CC-4974-A041-05FACB274B56}"/>
              </a:ext>
            </a:extLst>
          </p:cNvPr>
          <p:cNvPicPr>
            <a:picLocks noChangeAspect="1"/>
          </p:cNvPicPr>
          <p:nvPr/>
        </p:nvPicPr>
        <p:blipFill>
          <a:blip r:embed="rId3"/>
          <a:stretch>
            <a:fillRect/>
          </a:stretch>
        </p:blipFill>
        <p:spPr>
          <a:xfrm>
            <a:off x="9342781" y="0"/>
            <a:ext cx="2078783" cy="2167873"/>
          </a:xfrm>
          <a:prstGeom prst="rect">
            <a:avLst/>
          </a:prstGeom>
        </p:spPr>
      </p:pic>
    </p:spTree>
    <p:extLst>
      <p:ext uri="{BB962C8B-B14F-4D97-AF65-F5344CB8AC3E}">
        <p14:creationId xmlns:p14="http://schemas.microsoft.com/office/powerpoint/2010/main" val="308777783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9314"/>
                                        </p:tgtEl>
                                        <p:attrNameLst>
                                          <p:attrName>style.visibility</p:attrName>
                                        </p:attrNameLst>
                                      </p:cBhvr>
                                      <p:to>
                                        <p:strVal val="visible"/>
                                      </p:to>
                                    </p:set>
                                    <p:anim calcmode="lin" valueType="num">
                                      <p:cBhvr>
                                        <p:cTn id="7" dur="1000" fill="hold"/>
                                        <p:tgtEl>
                                          <p:spTgt spid="269314"/>
                                        </p:tgtEl>
                                        <p:attrNameLst>
                                          <p:attrName>ppt_x</p:attrName>
                                        </p:attrNameLst>
                                      </p:cBhvr>
                                      <p:tavLst>
                                        <p:tav tm="0">
                                          <p:val>
                                            <p:strVal val="#ppt_x-.2"/>
                                          </p:val>
                                        </p:tav>
                                        <p:tav tm="100000">
                                          <p:val>
                                            <p:strVal val="#ppt_x"/>
                                          </p:val>
                                        </p:tav>
                                      </p:tavLst>
                                    </p:anim>
                                    <p:anim calcmode="lin" valueType="num">
                                      <p:cBhvr>
                                        <p:cTn id="8" dur="1000" fill="hold"/>
                                        <p:tgtEl>
                                          <p:spTgt spid="269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9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69315">
                                            <p:txEl>
                                              <p:pRg st="0" end="0"/>
                                            </p:txEl>
                                          </p:spTgt>
                                        </p:tgtEl>
                                        <p:attrNameLst>
                                          <p:attrName>style.visibility</p:attrName>
                                        </p:attrNameLst>
                                      </p:cBhvr>
                                      <p:to>
                                        <p:strVal val="visible"/>
                                      </p:to>
                                    </p:set>
                                    <p:animEffect transition="in" filter="fade">
                                      <p:cBhvr>
                                        <p:cTn id="14" dur="500"/>
                                        <p:tgtEl>
                                          <p:spTgt spid="269315">
                                            <p:txEl>
                                              <p:pRg st="0" end="0"/>
                                            </p:txEl>
                                          </p:spTgt>
                                        </p:tgtEl>
                                      </p:cBhvr>
                                    </p:animEffect>
                                    <p:anim calcmode="lin" valueType="num">
                                      <p:cBhvr>
                                        <p:cTn id="15" dur="500" fill="hold"/>
                                        <p:tgtEl>
                                          <p:spTgt spid="2693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93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69315">
                                            <p:txEl>
                                              <p:pRg st="1" end="1"/>
                                            </p:txEl>
                                          </p:spTgt>
                                        </p:tgtEl>
                                        <p:attrNameLst>
                                          <p:attrName>style.visibility</p:attrName>
                                        </p:attrNameLst>
                                      </p:cBhvr>
                                      <p:to>
                                        <p:strVal val="visible"/>
                                      </p:to>
                                    </p:set>
                                    <p:animEffect transition="in" filter="fade">
                                      <p:cBhvr>
                                        <p:cTn id="21" dur="500"/>
                                        <p:tgtEl>
                                          <p:spTgt spid="269315">
                                            <p:txEl>
                                              <p:pRg st="1" end="1"/>
                                            </p:txEl>
                                          </p:spTgt>
                                        </p:tgtEl>
                                      </p:cBhvr>
                                    </p:animEffect>
                                    <p:anim calcmode="lin" valueType="num">
                                      <p:cBhvr>
                                        <p:cTn id="22" dur="500" fill="hold"/>
                                        <p:tgtEl>
                                          <p:spTgt spid="26931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6931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69315">
                                            <p:txEl>
                                              <p:pRg st="2" end="2"/>
                                            </p:txEl>
                                          </p:spTgt>
                                        </p:tgtEl>
                                        <p:attrNameLst>
                                          <p:attrName>style.visibility</p:attrName>
                                        </p:attrNameLst>
                                      </p:cBhvr>
                                      <p:to>
                                        <p:strVal val="visible"/>
                                      </p:to>
                                    </p:set>
                                    <p:animEffect transition="in" filter="fade">
                                      <p:cBhvr>
                                        <p:cTn id="28" dur="500"/>
                                        <p:tgtEl>
                                          <p:spTgt spid="269315">
                                            <p:txEl>
                                              <p:pRg st="2" end="2"/>
                                            </p:txEl>
                                          </p:spTgt>
                                        </p:tgtEl>
                                      </p:cBhvr>
                                    </p:animEffect>
                                    <p:anim calcmode="lin" valueType="num">
                                      <p:cBhvr>
                                        <p:cTn id="29" dur="500" fill="hold"/>
                                        <p:tgtEl>
                                          <p:spTgt spid="26931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6931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69315">
                                            <p:txEl>
                                              <p:pRg st="3" end="3"/>
                                            </p:txEl>
                                          </p:spTgt>
                                        </p:tgtEl>
                                        <p:attrNameLst>
                                          <p:attrName>style.visibility</p:attrName>
                                        </p:attrNameLst>
                                      </p:cBhvr>
                                      <p:to>
                                        <p:strVal val="visible"/>
                                      </p:to>
                                    </p:set>
                                    <p:animEffect transition="in" filter="fade">
                                      <p:cBhvr>
                                        <p:cTn id="35" dur="500"/>
                                        <p:tgtEl>
                                          <p:spTgt spid="269315">
                                            <p:txEl>
                                              <p:pRg st="3" end="3"/>
                                            </p:txEl>
                                          </p:spTgt>
                                        </p:tgtEl>
                                      </p:cBhvr>
                                    </p:animEffect>
                                    <p:anim calcmode="lin" valueType="num">
                                      <p:cBhvr>
                                        <p:cTn id="36" dur="500" fill="hold"/>
                                        <p:tgtEl>
                                          <p:spTgt spid="26931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6931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p:bldP spid="26931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1418255" y="334347"/>
            <a:ext cx="9469600" cy="762000"/>
          </a:xfrm>
        </p:spPr>
        <p:txBody>
          <a:bodyPr/>
          <a:lstStyle/>
          <a:p>
            <a:pPr algn="ctr" eaLnBrk="1" hangingPunct="1"/>
            <a:r>
              <a:rPr lang="hu-HU" altLang="fr-FR" sz="4000" dirty="0"/>
              <a:t>A fő intézmények</a:t>
            </a:r>
          </a:p>
        </p:txBody>
      </p:sp>
      <p:sp>
        <p:nvSpPr>
          <p:cNvPr id="292867" name="Rectangle 3"/>
          <p:cNvSpPr>
            <a:spLocks noGrp="1" noChangeArrowheads="1"/>
          </p:cNvSpPr>
          <p:nvPr>
            <p:ph type="body" idx="1"/>
          </p:nvPr>
        </p:nvSpPr>
        <p:spPr>
          <a:xfrm>
            <a:off x="746449" y="1268963"/>
            <a:ext cx="10599575" cy="5439747"/>
          </a:xfrm>
        </p:spPr>
        <p:txBody>
          <a:bodyPr/>
          <a:lstStyle/>
          <a:p>
            <a:pPr algn="ctr" eaLnBrk="1" hangingPunct="1">
              <a:lnSpc>
                <a:spcPct val="80000"/>
              </a:lnSpc>
              <a:buFontTx/>
              <a:buNone/>
            </a:pPr>
            <a:endParaRPr lang="hu-HU" altLang="fr-FR" sz="2500" b="1" dirty="0"/>
          </a:p>
          <a:p>
            <a:pPr algn="ctr" eaLnBrk="1" hangingPunct="1">
              <a:lnSpc>
                <a:spcPct val="80000"/>
              </a:lnSpc>
              <a:buFontTx/>
              <a:buNone/>
            </a:pPr>
            <a:r>
              <a:rPr lang="hu-HU" altLang="fr-FR" sz="2500" b="1" dirty="0"/>
              <a:t>EURÓPAI TANÁCS</a:t>
            </a:r>
          </a:p>
          <a:p>
            <a:pPr algn="ctr" eaLnBrk="1" hangingPunct="1">
              <a:lnSpc>
                <a:spcPct val="80000"/>
              </a:lnSpc>
              <a:buFontTx/>
              <a:buNone/>
            </a:pPr>
            <a:r>
              <a:rPr lang="hu-HU" altLang="fr-FR" sz="2500" dirty="0"/>
              <a:t>----------------------</a:t>
            </a:r>
            <a:r>
              <a:rPr lang="en-US" altLang="fr-FR" sz="2500" dirty="0"/>
              <a:t>---</a:t>
            </a:r>
            <a:r>
              <a:rPr lang="hu-HU" altLang="fr-FR" sz="2500" dirty="0"/>
              <a:t>---------</a:t>
            </a:r>
          </a:p>
          <a:p>
            <a:pPr algn="ctr" eaLnBrk="1" hangingPunct="1">
              <a:lnSpc>
                <a:spcPct val="80000"/>
              </a:lnSpc>
              <a:buFontTx/>
              <a:buNone/>
            </a:pPr>
            <a:endParaRPr lang="hu-HU" altLang="fr-FR" sz="900" dirty="0"/>
          </a:p>
          <a:p>
            <a:pPr eaLnBrk="1" hangingPunct="1">
              <a:lnSpc>
                <a:spcPct val="80000"/>
              </a:lnSpc>
              <a:buFontTx/>
              <a:buNone/>
            </a:pPr>
            <a:r>
              <a:rPr lang="hu-HU" altLang="fr-FR" sz="2500" b="1" dirty="0"/>
              <a:t>         EURÓPAI BIZOTTSÁG		</a:t>
            </a:r>
            <a:r>
              <a:rPr lang="en-US" altLang="fr-FR" sz="2500" b="1" dirty="0"/>
              <a:t>  </a:t>
            </a:r>
            <a:r>
              <a:rPr lang="hu-HU" altLang="fr-FR" sz="2500" b="1" dirty="0"/>
              <a:t>      			    TANÁCS</a:t>
            </a:r>
          </a:p>
          <a:p>
            <a:pPr algn="ctr" eaLnBrk="1" hangingPunct="1">
              <a:lnSpc>
                <a:spcPct val="80000"/>
              </a:lnSpc>
              <a:buFontTx/>
              <a:buNone/>
            </a:pPr>
            <a:endParaRPr lang="en-US" altLang="fr-FR" sz="2500" b="1" dirty="0"/>
          </a:p>
          <a:p>
            <a:pPr algn="ctr" eaLnBrk="1" hangingPunct="1">
              <a:lnSpc>
                <a:spcPct val="80000"/>
              </a:lnSpc>
              <a:buFontTx/>
              <a:buNone/>
            </a:pPr>
            <a:r>
              <a:rPr lang="hu-HU" altLang="fr-FR" sz="2500" b="1" dirty="0"/>
              <a:t>EURÓPAI PARLAMENT</a:t>
            </a:r>
            <a:r>
              <a:rPr lang="en-US" altLang="fr-FR" sz="2500" b="1" dirty="0"/>
              <a:t> </a:t>
            </a:r>
            <a:endParaRPr lang="hu-HU" altLang="fr-FR" sz="2500" b="1" dirty="0"/>
          </a:p>
          <a:p>
            <a:pPr algn="ctr" eaLnBrk="1" hangingPunct="1">
              <a:lnSpc>
                <a:spcPct val="80000"/>
              </a:lnSpc>
              <a:buFontTx/>
              <a:buNone/>
            </a:pPr>
            <a:endParaRPr lang="hu-HU" altLang="fr-FR" sz="2500" dirty="0"/>
          </a:p>
          <a:p>
            <a:pPr algn="ctr" eaLnBrk="1" hangingPunct="1">
              <a:lnSpc>
                <a:spcPct val="80000"/>
              </a:lnSpc>
              <a:buFontTx/>
              <a:buNone/>
            </a:pPr>
            <a:r>
              <a:rPr lang="hu-HU" altLang="fr-FR" sz="2400" dirty="0"/>
              <a:t>----------------------------</a:t>
            </a:r>
          </a:p>
          <a:p>
            <a:pPr algn="ctr" eaLnBrk="1" hangingPunct="1">
              <a:lnSpc>
                <a:spcPct val="80000"/>
              </a:lnSpc>
              <a:buFontTx/>
              <a:buNone/>
            </a:pPr>
            <a:r>
              <a:rPr lang="hu-HU" altLang="fr-FR" sz="2400" dirty="0"/>
              <a:t>Gazdasági és Szociális Bizottság; Régiók Bizottsága</a:t>
            </a:r>
          </a:p>
          <a:p>
            <a:pPr algn="ctr" eaLnBrk="1" hangingPunct="1">
              <a:lnSpc>
                <a:spcPct val="80000"/>
              </a:lnSpc>
              <a:buFontTx/>
              <a:buNone/>
            </a:pPr>
            <a:r>
              <a:rPr lang="hu-HU" altLang="fr-FR" sz="2400" dirty="0"/>
              <a:t>------------------------</a:t>
            </a:r>
          </a:p>
          <a:p>
            <a:pPr algn="ctr" eaLnBrk="1" hangingPunct="1">
              <a:lnSpc>
                <a:spcPct val="80000"/>
              </a:lnSpc>
              <a:buFontTx/>
              <a:buNone/>
            </a:pPr>
            <a:endParaRPr lang="hu-HU" altLang="fr-FR" sz="900" dirty="0"/>
          </a:p>
          <a:p>
            <a:pPr algn="ctr" eaLnBrk="1" hangingPunct="1">
              <a:lnSpc>
                <a:spcPct val="80000"/>
              </a:lnSpc>
              <a:buFontTx/>
              <a:buNone/>
            </a:pPr>
            <a:r>
              <a:rPr lang="hu-HU" altLang="fr-FR" sz="2400" b="1" dirty="0"/>
              <a:t>EURÓPAI BÍRÓSÁG</a:t>
            </a:r>
            <a:r>
              <a:rPr lang="en-US" altLang="fr-FR" sz="2400" dirty="0"/>
              <a:t> 		</a:t>
            </a:r>
            <a:r>
              <a:rPr lang="hu-HU" altLang="fr-FR" sz="2400" dirty="0"/>
              <a:t>Európai Számvevőszék</a:t>
            </a:r>
          </a:p>
        </p:txBody>
      </p:sp>
    </p:spTree>
    <p:extLst>
      <p:ext uri="{BB962C8B-B14F-4D97-AF65-F5344CB8AC3E}">
        <p14:creationId xmlns:p14="http://schemas.microsoft.com/office/powerpoint/2010/main" val="32034507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2866"/>
                                        </p:tgtEl>
                                        <p:attrNameLst>
                                          <p:attrName>style.visibility</p:attrName>
                                        </p:attrNameLst>
                                      </p:cBhvr>
                                      <p:to>
                                        <p:strVal val="visible"/>
                                      </p:to>
                                    </p:set>
                                    <p:anim calcmode="lin" valueType="num">
                                      <p:cBhvr>
                                        <p:cTn id="7" dur="1000" fill="hold"/>
                                        <p:tgtEl>
                                          <p:spTgt spid="292866"/>
                                        </p:tgtEl>
                                        <p:attrNameLst>
                                          <p:attrName>ppt_x</p:attrName>
                                        </p:attrNameLst>
                                      </p:cBhvr>
                                      <p:tavLst>
                                        <p:tav tm="0">
                                          <p:val>
                                            <p:strVal val="#ppt_x-.2"/>
                                          </p:val>
                                        </p:tav>
                                        <p:tav tm="100000">
                                          <p:val>
                                            <p:strVal val="#ppt_x"/>
                                          </p:val>
                                        </p:tav>
                                      </p:tavLst>
                                    </p:anim>
                                    <p:anim calcmode="lin" valueType="num">
                                      <p:cBhvr>
                                        <p:cTn id="8" dur="1000" fill="hold"/>
                                        <p:tgtEl>
                                          <p:spTgt spid="2928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28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92867">
                                            <p:txEl>
                                              <p:pRg st="1" end="1"/>
                                            </p:txEl>
                                          </p:spTgt>
                                        </p:tgtEl>
                                        <p:attrNameLst>
                                          <p:attrName>style.visibility</p:attrName>
                                        </p:attrNameLst>
                                      </p:cBhvr>
                                      <p:to>
                                        <p:strVal val="visible"/>
                                      </p:to>
                                    </p:set>
                                    <p:animEffect transition="in" filter="fade">
                                      <p:cBhvr>
                                        <p:cTn id="14" dur="500"/>
                                        <p:tgtEl>
                                          <p:spTgt spid="292867">
                                            <p:txEl>
                                              <p:pRg st="1" end="1"/>
                                            </p:txEl>
                                          </p:spTgt>
                                        </p:tgtEl>
                                      </p:cBhvr>
                                    </p:animEffect>
                                    <p:anim calcmode="lin" valueType="num">
                                      <p:cBhvr>
                                        <p:cTn id="15" dur="500" fill="hold"/>
                                        <p:tgtEl>
                                          <p:spTgt spid="29286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9286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92867">
                                            <p:txEl>
                                              <p:pRg st="2" end="2"/>
                                            </p:txEl>
                                          </p:spTgt>
                                        </p:tgtEl>
                                        <p:attrNameLst>
                                          <p:attrName>style.visibility</p:attrName>
                                        </p:attrNameLst>
                                      </p:cBhvr>
                                      <p:to>
                                        <p:strVal val="visible"/>
                                      </p:to>
                                    </p:set>
                                    <p:animEffect transition="in" filter="fade">
                                      <p:cBhvr>
                                        <p:cTn id="21" dur="500"/>
                                        <p:tgtEl>
                                          <p:spTgt spid="292867">
                                            <p:txEl>
                                              <p:pRg st="2" end="2"/>
                                            </p:txEl>
                                          </p:spTgt>
                                        </p:tgtEl>
                                      </p:cBhvr>
                                    </p:animEffect>
                                    <p:anim calcmode="lin" valueType="num">
                                      <p:cBhvr>
                                        <p:cTn id="22" dur="500" fill="hold"/>
                                        <p:tgtEl>
                                          <p:spTgt spid="29286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9286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92867">
                                            <p:txEl>
                                              <p:pRg st="4" end="4"/>
                                            </p:txEl>
                                          </p:spTgt>
                                        </p:tgtEl>
                                        <p:attrNameLst>
                                          <p:attrName>style.visibility</p:attrName>
                                        </p:attrNameLst>
                                      </p:cBhvr>
                                      <p:to>
                                        <p:strVal val="visible"/>
                                      </p:to>
                                    </p:set>
                                    <p:animEffect transition="in" filter="fade">
                                      <p:cBhvr>
                                        <p:cTn id="28" dur="500"/>
                                        <p:tgtEl>
                                          <p:spTgt spid="292867">
                                            <p:txEl>
                                              <p:pRg st="4" end="4"/>
                                            </p:txEl>
                                          </p:spTgt>
                                        </p:tgtEl>
                                      </p:cBhvr>
                                    </p:animEffect>
                                    <p:anim calcmode="lin" valueType="num">
                                      <p:cBhvr>
                                        <p:cTn id="29" dur="500" fill="hold"/>
                                        <p:tgtEl>
                                          <p:spTgt spid="292867">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29286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92867">
                                            <p:txEl>
                                              <p:pRg st="6" end="6"/>
                                            </p:txEl>
                                          </p:spTgt>
                                        </p:tgtEl>
                                        <p:attrNameLst>
                                          <p:attrName>style.visibility</p:attrName>
                                        </p:attrNameLst>
                                      </p:cBhvr>
                                      <p:to>
                                        <p:strVal val="visible"/>
                                      </p:to>
                                    </p:set>
                                    <p:animEffect transition="in" filter="fade">
                                      <p:cBhvr>
                                        <p:cTn id="35" dur="500"/>
                                        <p:tgtEl>
                                          <p:spTgt spid="292867">
                                            <p:txEl>
                                              <p:pRg st="6" end="6"/>
                                            </p:txEl>
                                          </p:spTgt>
                                        </p:tgtEl>
                                      </p:cBhvr>
                                    </p:animEffect>
                                    <p:anim calcmode="lin" valueType="num">
                                      <p:cBhvr>
                                        <p:cTn id="36" dur="500" fill="hold"/>
                                        <p:tgtEl>
                                          <p:spTgt spid="292867">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292867">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92867">
                                            <p:txEl>
                                              <p:pRg st="8" end="8"/>
                                            </p:txEl>
                                          </p:spTgt>
                                        </p:tgtEl>
                                        <p:attrNameLst>
                                          <p:attrName>style.visibility</p:attrName>
                                        </p:attrNameLst>
                                      </p:cBhvr>
                                      <p:to>
                                        <p:strVal val="visible"/>
                                      </p:to>
                                    </p:set>
                                    <p:animEffect transition="in" filter="fade">
                                      <p:cBhvr>
                                        <p:cTn id="42" dur="500"/>
                                        <p:tgtEl>
                                          <p:spTgt spid="292867">
                                            <p:txEl>
                                              <p:pRg st="8" end="8"/>
                                            </p:txEl>
                                          </p:spTgt>
                                        </p:tgtEl>
                                      </p:cBhvr>
                                    </p:animEffect>
                                    <p:anim calcmode="lin" valueType="num">
                                      <p:cBhvr>
                                        <p:cTn id="43" dur="500" fill="hold"/>
                                        <p:tgtEl>
                                          <p:spTgt spid="292867">
                                            <p:txEl>
                                              <p:pRg st="8" end="8"/>
                                            </p:txEl>
                                          </p:spTgt>
                                        </p:tgtEl>
                                        <p:attrNameLst>
                                          <p:attrName>ppt_x</p:attrName>
                                        </p:attrNameLst>
                                      </p:cBhvr>
                                      <p:tavLst>
                                        <p:tav tm="0">
                                          <p:val>
                                            <p:strVal val="#ppt_x"/>
                                          </p:val>
                                        </p:tav>
                                        <p:tav tm="100000">
                                          <p:val>
                                            <p:strVal val="#ppt_x"/>
                                          </p:val>
                                        </p:tav>
                                      </p:tavLst>
                                    </p:anim>
                                    <p:anim calcmode="lin" valueType="num">
                                      <p:cBhvr>
                                        <p:cTn id="44" dur="500" fill="hold"/>
                                        <p:tgtEl>
                                          <p:spTgt spid="292867">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92867">
                                            <p:txEl>
                                              <p:pRg st="9" end="9"/>
                                            </p:txEl>
                                          </p:spTgt>
                                        </p:tgtEl>
                                        <p:attrNameLst>
                                          <p:attrName>style.visibility</p:attrName>
                                        </p:attrNameLst>
                                      </p:cBhvr>
                                      <p:to>
                                        <p:strVal val="visible"/>
                                      </p:to>
                                    </p:set>
                                    <p:animEffect transition="in" filter="fade">
                                      <p:cBhvr>
                                        <p:cTn id="49" dur="500"/>
                                        <p:tgtEl>
                                          <p:spTgt spid="292867">
                                            <p:txEl>
                                              <p:pRg st="9" end="9"/>
                                            </p:txEl>
                                          </p:spTgt>
                                        </p:tgtEl>
                                      </p:cBhvr>
                                    </p:animEffect>
                                    <p:anim calcmode="lin" valueType="num">
                                      <p:cBhvr>
                                        <p:cTn id="50" dur="500" fill="hold"/>
                                        <p:tgtEl>
                                          <p:spTgt spid="292867">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292867">
                                            <p:txEl>
                                              <p:pRg st="9" end="9"/>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292867">
                                            <p:txEl>
                                              <p:pRg st="10" end="10"/>
                                            </p:txEl>
                                          </p:spTgt>
                                        </p:tgtEl>
                                        <p:attrNameLst>
                                          <p:attrName>style.visibility</p:attrName>
                                        </p:attrNameLst>
                                      </p:cBhvr>
                                      <p:to>
                                        <p:strVal val="visible"/>
                                      </p:to>
                                    </p:set>
                                    <p:animEffect transition="in" filter="fade">
                                      <p:cBhvr>
                                        <p:cTn id="56" dur="500"/>
                                        <p:tgtEl>
                                          <p:spTgt spid="292867">
                                            <p:txEl>
                                              <p:pRg st="10" end="10"/>
                                            </p:txEl>
                                          </p:spTgt>
                                        </p:tgtEl>
                                      </p:cBhvr>
                                    </p:animEffect>
                                    <p:anim calcmode="lin" valueType="num">
                                      <p:cBhvr>
                                        <p:cTn id="57" dur="500" fill="hold"/>
                                        <p:tgtEl>
                                          <p:spTgt spid="292867">
                                            <p:txEl>
                                              <p:pRg st="10" end="10"/>
                                            </p:txEl>
                                          </p:spTgt>
                                        </p:tgtEl>
                                        <p:attrNameLst>
                                          <p:attrName>ppt_x</p:attrName>
                                        </p:attrNameLst>
                                      </p:cBhvr>
                                      <p:tavLst>
                                        <p:tav tm="0">
                                          <p:val>
                                            <p:strVal val="#ppt_x"/>
                                          </p:val>
                                        </p:tav>
                                        <p:tav tm="100000">
                                          <p:val>
                                            <p:strVal val="#ppt_x"/>
                                          </p:val>
                                        </p:tav>
                                      </p:tavLst>
                                    </p:anim>
                                    <p:anim calcmode="lin" valueType="num">
                                      <p:cBhvr>
                                        <p:cTn id="58" dur="500" fill="hold"/>
                                        <p:tgtEl>
                                          <p:spTgt spid="292867">
                                            <p:txEl>
                                              <p:pRg st="10" end="10"/>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292867">
                                            <p:txEl>
                                              <p:pRg st="12" end="12"/>
                                            </p:txEl>
                                          </p:spTgt>
                                        </p:tgtEl>
                                        <p:attrNameLst>
                                          <p:attrName>style.visibility</p:attrName>
                                        </p:attrNameLst>
                                      </p:cBhvr>
                                      <p:to>
                                        <p:strVal val="visible"/>
                                      </p:to>
                                    </p:set>
                                    <p:animEffect transition="in" filter="fade">
                                      <p:cBhvr>
                                        <p:cTn id="63" dur="500"/>
                                        <p:tgtEl>
                                          <p:spTgt spid="292867">
                                            <p:txEl>
                                              <p:pRg st="12" end="12"/>
                                            </p:txEl>
                                          </p:spTgt>
                                        </p:tgtEl>
                                      </p:cBhvr>
                                    </p:animEffect>
                                    <p:anim calcmode="lin" valueType="num">
                                      <p:cBhvr>
                                        <p:cTn id="64" dur="500" fill="hold"/>
                                        <p:tgtEl>
                                          <p:spTgt spid="292867">
                                            <p:txEl>
                                              <p:pRg st="12" end="12"/>
                                            </p:txEl>
                                          </p:spTgt>
                                        </p:tgtEl>
                                        <p:attrNameLst>
                                          <p:attrName>ppt_x</p:attrName>
                                        </p:attrNameLst>
                                      </p:cBhvr>
                                      <p:tavLst>
                                        <p:tav tm="0">
                                          <p:val>
                                            <p:strVal val="#ppt_x"/>
                                          </p:val>
                                        </p:tav>
                                        <p:tav tm="100000">
                                          <p:val>
                                            <p:strVal val="#ppt_x"/>
                                          </p:val>
                                        </p:tav>
                                      </p:tavLst>
                                    </p:anim>
                                    <p:anim calcmode="lin" valueType="num">
                                      <p:cBhvr>
                                        <p:cTn id="65" dur="500" fill="hold"/>
                                        <p:tgtEl>
                                          <p:spTgt spid="292867">
                                            <p:txEl>
                                              <p:pRg st="12" end="1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p:bldP spid="29286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838200" y="365125"/>
            <a:ext cx="10515600" cy="735887"/>
          </a:xfrm>
        </p:spPr>
        <p:txBody>
          <a:bodyPr/>
          <a:lstStyle/>
          <a:p>
            <a:pPr eaLnBrk="1" hangingPunct="1"/>
            <a:r>
              <a:rPr lang="hu-HU" altLang="fr-FR" sz="4000" b="1" dirty="0"/>
              <a:t>Az európai döntéshozatal fejlődése, komplexitása</a:t>
            </a:r>
            <a:endParaRPr lang="en-US" altLang="fr-FR" sz="4000" b="1" dirty="0"/>
          </a:p>
        </p:txBody>
      </p:sp>
      <p:sp>
        <p:nvSpPr>
          <p:cNvPr id="292867" name="Rectangle 3"/>
          <p:cNvSpPr>
            <a:spLocks noGrp="1" noChangeArrowheads="1"/>
          </p:cNvSpPr>
          <p:nvPr>
            <p:ph type="body" idx="1"/>
          </p:nvPr>
        </p:nvSpPr>
        <p:spPr>
          <a:xfrm>
            <a:off x="838199" y="1296955"/>
            <a:ext cx="10423849" cy="5561045"/>
          </a:xfrm>
        </p:spPr>
        <p:txBody>
          <a:bodyPr>
            <a:normAutofit fontScale="92500" lnSpcReduction="10000"/>
          </a:bodyPr>
          <a:lstStyle/>
          <a:p>
            <a:pPr eaLnBrk="1" hangingPunct="1"/>
            <a:r>
              <a:rPr lang="hu-HU" altLang="fr-FR" dirty="0"/>
              <a:t>Az eljárásokat mindegyik Szerződés módosította:</a:t>
            </a:r>
            <a:endParaRPr lang="en-GB" altLang="fr-FR" dirty="0"/>
          </a:p>
          <a:p>
            <a:pPr lvl="1" eaLnBrk="1" hangingPunct="1"/>
            <a:r>
              <a:rPr lang="hu-HU" altLang="fr-FR" dirty="0"/>
              <a:t>EEO</a:t>
            </a:r>
            <a:r>
              <a:rPr lang="en-GB" altLang="fr-FR" dirty="0"/>
              <a:t>, Maastricht, </a:t>
            </a:r>
            <a:r>
              <a:rPr lang="hu-HU" altLang="fr-FR" dirty="0"/>
              <a:t>Amszterdam, Nizza, Lisszabon</a:t>
            </a:r>
            <a:endParaRPr lang="en-US" altLang="fr-FR" dirty="0"/>
          </a:p>
          <a:p>
            <a:pPr eaLnBrk="1" hangingPunct="1"/>
            <a:r>
              <a:rPr lang="hu-HU" altLang="fr-FR" dirty="0"/>
              <a:t>Okok</a:t>
            </a:r>
            <a:r>
              <a:rPr lang="en-GB" altLang="fr-FR" dirty="0"/>
              <a:t>: </a:t>
            </a:r>
          </a:p>
          <a:p>
            <a:pPr lvl="1" eaLnBrk="1" hangingPunct="1"/>
            <a:r>
              <a:rPr lang="hu-HU" altLang="fr-FR" dirty="0"/>
              <a:t>mélyülés (egyre több politikaterület) + bővülés (egyre több tagállam)</a:t>
            </a:r>
            <a:endParaRPr lang="en-GB" altLang="fr-FR" dirty="0"/>
          </a:p>
          <a:p>
            <a:pPr eaLnBrk="1" hangingPunct="1"/>
            <a:r>
              <a:rPr lang="hu-HU" altLang="fr-FR" dirty="0"/>
              <a:t>A döntéshozatali rendszer fejlődésének iránya:</a:t>
            </a:r>
          </a:p>
          <a:p>
            <a:pPr lvl="1"/>
            <a:r>
              <a:rPr lang="hu-HU" altLang="fr-FR" dirty="0"/>
              <a:t>az Európai Tanács és az EP hatásköreinek erősödése</a:t>
            </a:r>
          </a:p>
          <a:p>
            <a:pPr lvl="1"/>
            <a:r>
              <a:rPr lang="hu-HU" altLang="fr-FR" dirty="0"/>
              <a:t>a döntéshozatal demokratikusabbá válása</a:t>
            </a:r>
          </a:p>
          <a:p>
            <a:pPr lvl="1"/>
            <a:r>
              <a:rPr lang="hu-HU" altLang="fr-FR" dirty="0"/>
              <a:t>egyben hatékonyabbá és átláthatóbbá is?...</a:t>
            </a:r>
          </a:p>
          <a:p>
            <a:pPr eaLnBrk="1" hangingPunct="1"/>
            <a:r>
              <a:rPr lang="hu-HU" altLang="fr-FR" dirty="0"/>
              <a:t>A döntéshozatal összetettségének okai </a:t>
            </a:r>
            <a:r>
              <a:rPr lang="hu-HU" altLang="fr-FR" dirty="0">
                <a:sym typeface="Wingdings" panose="05000000000000000000" pitchFamily="2" charset="2"/>
              </a:rPr>
              <a:t> rengeteg érdek megjelenítése:</a:t>
            </a:r>
            <a:endParaRPr lang="hu-HU" altLang="fr-FR" dirty="0"/>
          </a:p>
          <a:p>
            <a:pPr lvl="1"/>
            <a:r>
              <a:rPr lang="hu-HU" altLang="fr-FR" dirty="0"/>
              <a:t>28 tagállam nemzeti érdekei</a:t>
            </a:r>
            <a:endParaRPr lang="en-US" altLang="fr-FR" dirty="0"/>
          </a:p>
          <a:p>
            <a:pPr lvl="1"/>
            <a:r>
              <a:rPr lang="hu-HU" altLang="fr-FR" dirty="0"/>
              <a:t>a közös uniós érdek</a:t>
            </a:r>
            <a:endParaRPr lang="en-US" altLang="fr-FR" dirty="0"/>
          </a:p>
          <a:p>
            <a:pPr lvl="1"/>
            <a:r>
              <a:rPr lang="hu-HU" altLang="fr-FR" dirty="0"/>
              <a:t>több mint 500 millió polgár érdekei</a:t>
            </a:r>
            <a:endParaRPr lang="en-US" altLang="fr-FR" dirty="0"/>
          </a:p>
          <a:p>
            <a:pPr lvl="1"/>
            <a:r>
              <a:rPr lang="en-US" altLang="fr-FR" dirty="0"/>
              <a:t>274 </a:t>
            </a:r>
            <a:r>
              <a:rPr lang="hu-HU" altLang="fr-FR" dirty="0"/>
              <a:t>régió érdekei</a:t>
            </a:r>
            <a:endParaRPr lang="en-US" altLang="fr-FR" dirty="0"/>
          </a:p>
          <a:p>
            <a:pPr lvl="1"/>
            <a:r>
              <a:rPr lang="hu-HU" altLang="fr-FR" dirty="0"/>
              <a:t>kb. 22 millió vállalkozás érdekei</a:t>
            </a:r>
            <a:endParaRPr lang="en-US" altLang="fr-FR" dirty="0"/>
          </a:p>
          <a:p>
            <a:pPr lvl="1"/>
            <a:r>
              <a:rPr lang="hu-HU" altLang="fr-FR" dirty="0"/>
              <a:t>több ezer </a:t>
            </a:r>
            <a:r>
              <a:rPr lang="hu-HU" altLang="fr-FR" dirty="0" err="1"/>
              <a:t>lobbicsoport</a:t>
            </a:r>
            <a:r>
              <a:rPr lang="hu-HU" altLang="fr-FR" dirty="0"/>
              <a:t> érdekei</a:t>
            </a:r>
          </a:p>
          <a:p>
            <a:pPr lvl="1" eaLnBrk="1" hangingPunct="1"/>
            <a:endParaRPr lang="hu-HU" altLang="fr-FR" dirty="0"/>
          </a:p>
          <a:p>
            <a:pPr lvl="1" eaLnBrk="1" hangingPunct="1"/>
            <a:endParaRPr lang="en-GB" altLang="fr-FR" dirty="0"/>
          </a:p>
        </p:txBody>
      </p:sp>
    </p:spTree>
    <p:extLst>
      <p:ext uri="{BB962C8B-B14F-4D97-AF65-F5344CB8AC3E}">
        <p14:creationId xmlns:p14="http://schemas.microsoft.com/office/powerpoint/2010/main" val="72084267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2866"/>
                                        </p:tgtEl>
                                        <p:attrNameLst>
                                          <p:attrName>style.visibility</p:attrName>
                                        </p:attrNameLst>
                                      </p:cBhvr>
                                      <p:to>
                                        <p:strVal val="visible"/>
                                      </p:to>
                                    </p:set>
                                    <p:anim calcmode="lin" valueType="num">
                                      <p:cBhvr>
                                        <p:cTn id="7" dur="1000" fill="hold"/>
                                        <p:tgtEl>
                                          <p:spTgt spid="292866"/>
                                        </p:tgtEl>
                                        <p:attrNameLst>
                                          <p:attrName>ppt_x</p:attrName>
                                        </p:attrNameLst>
                                      </p:cBhvr>
                                      <p:tavLst>
                                        <p:tav tm="0">
                                          <p:val>
                                            <p:strVal val="#ppt_x-.2"/>
                                          </p:val>
                                        </p:tav>
                                        <p:tav tm="100000">
                                          <p:val>
                                            <p:strVal val="#ppt_x"/>
                                          </p:val>
                                        </p:tav>
                                      </p:tavLst>
                                    </p:anim>
                                    <p:anim calcmode="lin" valueType="num">
                                      <p:cBhvr>
                                        <p:cTn id="8" dur="1000" fill="hold"/>
                                        <p:tgtEl>
                                          <p:spTgt spid="2928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286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2867">
                                            <p:txEl>
                                              <p:pRg st="0" end="0"/>
                                            </p:txEl>
                                          </p:spTgt>
                                        </p:tgtEl>
                                        <p:attrNameLst>
                                          <p:attrName>style.visibility</p:attrName>
                                        </p:attrNameLst>
                                      </p:cBhvr>
                                      <p:to>
                                        <p:strVal val="visible"/>
                                      </p:to>
                                    </p:set>
                                    <p:animEffect transition="in" filter="fade">
                                      <p:cBhvr>
                                        <p:cTn id="14" dur="1000"/>
                                        <p:tgtEl>
                                          <p:spTgt spid="292867">
                                            <p:txEl>
                                              <p:pRg st="0" end="0"/>
                                            </p:txEl>
                                          </p:spTgt>
                                        </p:tgtEl>
                                      </p:cBhvr>
                                    </p:animEffect>
                                    <p:anim calcmode="lin" valueType="num">
                                      <p:cBhvr>
                                        <p:cTn id="15" dur="1000" fill="hold"/>
                                        <p:tgtEl>
                                          <p:spTgt spid="29286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92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2867">
                                            <p:txEl>
                                              <p:pRg st="1" end="1"/>
                                            </p:txEl>
                                          </p:spTgt>
                                        </p:tgtEl>
                                        <p:attrNameLst>
                                          <p:attrName>style.visibility</p:attrName>
                                        </p:attrNameLst>
                                      </p:cBhvr>
                                      <p:to>
                                        <p:strVal val="visible"/>
                                      </p:to>
                                    </p:set>
                                    <p:animEffect transition="in" filter="fade">
                                      <p:cBhvr>
                                        <p:cTn id="21" dur="1000"/>
                                        <p:tgtEl>
                                          <p:spTgt spid="292867">
                                            <p:txEl>
                                              <p:pRg st="1" end="1"/>
                                            </p:txEl>
                                          </p:spTgt>
                                        </p:tgtEl>
                                      </p:cBhvr>
                                    </p:animEffect>
                                    <p:anim calcmode="lin" valueType="num">
                                      <p:cBhvr>
                                        <p:cTn id="22" dur="1000" fill="hold"/>
                                        <p:tgtEl>
                                          <p:spTgt spid="29286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92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2867">
                                            <p:txEl>
                                              <p:pRg st="2" end="2"/>
                                            </p:txEl>
                                          </p:spTgt>
                                        </p:tgtEl>
                                        <p:attrNameLst>
                                          <p:attrName>style.visibility</p:attrName>
                                        </p:attrNameLst>
                                      </p:cBhvr>
                                      <p:to>
                                        <p:strVal val="visible"/>
                                      </p:to>
                                    </p:set>
                                    <p:animEffect transition="in" filter="fade">
                                      <p:cBhvr>
                                        <p:cTn id="28" dur="1000"/>
                                        <p:tgtEl>
                                          <p:spTgt spid="292867">
                                            <p:txEl>
                                              <p:pRg st="2" end="2"/>
                                            </p:txEl>
                                          </p:spTgt>
                                        </p:tgtEl>
                                      </p:cBhvr>
                                    </p:animEffect>
                                    <p:anim calcmode="lin" valueType="num">
                                      <p:cBhvr>
                                        <p:cTn id="29" dur="1000" fill="hold"/>
                                        <p:tgtEl>
                                          <p:spTgt spid="29286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928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92867">
                                            <p:txEl>
                                              <p:pRg st="3" end="3"/>
                                            </p:txEl>
                                          </p:spTgt>
                                        </p:tgtEl>
                                        <p:attrNameLst>
                                          <p:attrName>style.visibility</p:attrName>
                                        </p:attrNameLst>
                                      </p:cBhvr>
                                      <p:to>
                                        <p:strVal val="visible"/>
                                      </p:to>
                                    </p:set>
                                    <p:animEffect transition="in" filter="fade">
                                      <p:cBhvr>
                                        <p:cTn id="35" dur="1000"/>
                                        <p:tgtEl>
                                          <p:spTgt spid="292867">
                                            <p:txEl>
                                              <p:pRg st="3" end="3"/>
                                            </p:txEl>
                                          </p:spTgt>
                                        </p:tgtEl>
                                      </p:cBhvr>
                                    </p:animEffect>
                                    <p:anim calcmode="lin" valueType="num">
                                      <p:cBhvr>
                                        <p:cTn id="36" dur="1000" fill="hold"/>
                                        <p:tgtEl>
                                          <p:spTgt spid="29286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928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2867">
                                            <p:txEl>
                                              <p:pRg st="4" end="4"/>
                                            </p:txEl>
                                          </p:spTgt>
                                        </p:tgtEl>
                                        <p:attrNameLst>
                                          <p:attrName>style.visibility</p:attrName>
                                        </p:attrNameLst>
                                      </p:cBhvr>
                                      <p:to>
                                        <p:strVal val="visible"/>
                                      </p:to>
                                    </p:set>
                                    <p:animEffect transition="in" filter="fade">
                                      <p:cBhvr>
                                        <p:cTn id="42" dur="1000"/>
                                        <p:tgtEl>
                                          <p:spTgt spid="292867">
                                            <p:txEl>
                                              <p:pRg st="4" end="4"/>
                                            </p:txEl>
                                          </p:spTgt>
                                        </p:tgtEl>
                                      </p:cBhvr>
                                    </p:animEffect>
                                    <p:anim calcmode="lin" valueType="num">
                                      <p:cBhvr>
                                        <p:cTn id="43" dur="1000" fill="hold"/>
                                        <p:tgtEl>
                                          <p:spTgt spid="29286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928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2867">
                                            <p:txEl>
                                              <p:pRg st="5" end="5"/>
                                            </p:txEl>
                                          </p:spTgt>
                                        </p:tgtEl>
                                        <p:attrNameLst>
                                          <p:attrName>style.visibility</p:attrName>
                                        </p:attrNameLst>
                                      </p:cBhvr>
                                      <p:to>
                                        <p:strVal val="visible"/>
                                      </p:to>
                                    </p:set>
                                    <p:animEffect transition="in" filter="fade">
                                      <p:cBhvr>
                                        <p:cTn id="49" dur="1000"/>
                                        <p:tgtEl>
                                          <p:spTgt spid="292867">
                                            <p:txEl>
                                              <p:pRg st="5" end="5"/>
                                            </p:txEl>
                                          </p:spTgt>
                                        </p:tgtEl>
                                      </p:cBhvr>
                                    </p:animEffect>
                                    <p:anim calcmode="lin" valueType="num">
                                      <p:cBhvr>
                                        <p:cTn id="50" dur="1000" fill="hold"/>
                                        <p:tgtEl>
                                          <p:spTgt spid="292867">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928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2867">
                                            <p:txEl>
                                              <p:pRg st="6" end="6"/>
                                            </p:txEl>
                                          </p:spTgt>
                                        </p:tgtEl>
                                        <p:attrNameLst>
                                          <p:attrName>style.visibility</p:attrName>
                                        </p:attrNameLst>
                                      </p:cBhvr>
                                      <p:to>
                                        <p:strVal val="visible"/>
                                      </p:to>
                                    </p:set>
                                    <p:animEffect transition="in" filter="fade">
                                      <p:cBhvr>
                                        <p:cTn id="56" dur="1000"/>
                                        <p:tgtEl>
                                          <p:spTgt spid="292867">
                                            <p:txEl>
                                              <p:pRg st="6" end="6"/>
                                            </p:txEl>
                                          </p:spTgt>
                                        </p:tgtEl>
                                      </p:cBhvr>
                                    </p:animEffect>
                                    <p:anim calcmode="lin" valueType="num">
                                      <p:cBhvr>
                                        <p:cTn id="57" dur="1000" fill="hold"/>
                                        <p:tgtEl>
                                          <p:spTgt spid="292867">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928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92867">
                                            <p:txEl>
                                              <p:pRg st="7" end="7"/>
                                            </p:txEl>
                                          </p:spTgt>
                                        </p:tgtEl>
                                        <p:attrNameLst>
                                          <p:attrName>style.visibility</p:attrName>
                                        </p:attrNameLst>
                                      </p:cBhvr>
                                      <p:to>
                                        <p:strVal val="visible"/>
                                      </p:to>
                                    </p:set>
                                    <p:animEffect transition="in" filter="fade">
                                      <p:cBhvr>
                                        <p:cTn id="63" dur="1000"/>
                                        <p:tgtEl>
                                          <p:spTgt spid="292867">
                                            <p:txEl>
                                              <p:pRg st="7" end="7"/>
                                            </p:txEl>
                                          </p:spTgt>
                                        </p:tgtEl>
                                      </p:cBhvr>
                                    </p:animEffect>
                                    <p:anim calcmode="lin" valueType="num">
                                      <p:cBhvr>
                                        <p:cTn id="64" dur="1000" fill="hold"/>
                                        <p:tgtEl>
                                          <p:spTgt spid="292867">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9286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92867">
                                            <p:txEl>
                                              <p:pRg st="8" end="8"/>
                                            </p:txEl>
                                          </p:spTgt>
                                        </p:tgtEl>
                                        <p:attrNameLst>
                                          <p:attrName>style.visibility</p:attrName>
                                        </p:attrNameLst>
                                      </p:cBhvr>
                                      <p:to>
                                        <p:strVal val="visible"/>
                                      </p:to>
                                    </p:set>
                                    <p:animEffect transition="in" filter="fade">
                                      <p:cBhvr>
                                        <p:cTn id="70" dur="1000"/>
                                        <p:tgtEl>
                                          <p:spTgt spid="292867">
                                            <p:txEl>
                                              <p:pRg st="8" end="8"/>
                                            </p:txEl>
                                          </p:spTgt>
                                        </p:tgtEl>
                                      </p:cBhvr>
                                    </p:animEffect>
                                    <p:anim calcmode="lin" valueType="num">
                                      <p:cBhvr>
                                        <p:cTn id="71" dur="1000" fill="hold"/>
                                        <p:tgtEl>
                                          <p:spTgt spid="292867">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29286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92867">
                                            <p:txEl>
                                              <p:pRg st="9" end="9"/>
                                            </p:txEl>
                                          </p:spTgt>
                                        </p:tgtEl>
                                        <p:attrNameLst>
                                          <p:attrName>style.visibility</p:attrName>
                                        </p:attrNameLst>
                                      </p:cBhvr>
                                      <p:to>
                                        <p:strVal val="visible"/>
                                      </p:to>
                                    </p:set>
                                    <p:animEffect transition="in" filter="fade">
                                      <p:cBhvr>
                                        <p:cTn id="77" dur="1000"/>
                                        <p:tgtEl>
                                          <p:spTgt spid="292867">
                                            <p:txEl>
                                              <p:pRg st="9" end="9"/>
                                            </p:txEl>
                                          </p:spTgt>
                                        </p:tgtEl>
                                      </p:cBhvr>
                                    </p:animEffect>
                                    <p:anim calcmode="lin" valueType="num">
                                      <p:cBhvr>
                                        <p:cTn id="78" dur="1000" fill="hold"/>
                                        <p:tgtEl>
                                          <p:spTgt spid="292867">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29286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92867">
                                            <p:txEl>
                                              <p:pRg st="10" end="10"/>
                                            </p:txEl>
                                          </p:spTgt>
                                        </p:tgtEl>
                                        <p:attrNameLst>
                                          <p:attrName>style.visibility</p:attrName>
                                        </p:attrNameLst>
                                      </p:cBhvr>
                                      <p:to>
                                        <p:strVal val="visible"/>
                                      </p:to>
                                    </p:set>
                                    <p:animEffect transition="in" filter="fade">
                                      <p:cBhvr>
                                        <p:cTn id="84" dur="1000"/>
                                        <p:tgtEl>
                                          <p:spTgt spid="292867">
                                            <p:txEl>
                                              <p:pRg st="10" end="10"/>
                                            </p:txEl>
                                          </p:spTgt>
                                        </p:tgtEl>
                                      </p:cBhvr>
                                    </p:animEffect>
                                    <p:anim calcmode="lin" valueType="num">
                                      <p:cBhvr>
                                        <p:cTn id="85" dur="1000" fill="hold"/>
                                        <p:tgtEl>
                                          <p:spTgt spid="292867">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29286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92867">
                                            <p:txEl>
                                              <p:pRg st="11" end="11"/>
                                            </p:txEl>
                                          </p:spTgt>
                                        </p:tgtEl>
                                        <p:attrNameLst>
                                          <p:attrName>style.visibility</p:attrName>
                                        </p:attrNameLst>
                                      </p:cBhvr>
                                      <p:to>
                                        <p:strVal val="visible"/>
                                      </p:to>
                                    </p:set>
                                    <p:animEffect transition="in" filter="fade">
                                      <p:cBhvr>
                                        <p:cTn id="91" dur="1000"/>
                                        <p:tgtEl>
                                          <p:spTgt spid="292867">
                                            <p:txEl>
                                              <p:pRg st="11" end="11"/>
                                            </p:txEl>
                                          </p:spTgt>
                                        </p:tgtEl>
                                      </p:cBhvr>
                                    </p:animEffect>
                                    <p:anim calcmode="lin" valueType="num">
                                      <p:cBhvr>
                                        <p:cTn id="92" dur="1000" fill="hold"/>
                                        <p:tgtEl>
                                          <p:spTgt spid="292867">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29286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92867">
                                            <p:txEl>
                                              <p:pRg st="12" end="12"/>
                                            </p:txEl>
                                          </p:spTgt>
                                        </p:tgtEl>
                                        <p:attrNameLst>
                                          <p:attrName>style.visibility</p:attrName>
                                        </p:attrNameLst>
                                      </p:cBhvr>
                                      <p:to>
                                        <p:strVal val="visible"/>
                                      </p:to>
                                    </p:set>
                                    <p:animEffect transition="in" filter="fade">
                                      <p:cBhvr>
                                        <p:cTn id="98" dur="1000"/>
                                        <p:tgtEl>
                                          <p:spTgt spid="292867">
                                            <p:txEl>
                                              <p:pRg st="12" end="12"/>
                                            </p:txEl>
                                          </p:spTgt>
                                        </p:tgtEl>
                                      </p:cBhvr>
                                    </p:animEffect>
                                    <p:anim calcmode="lin" valueType="num">
                                      <p:cBhvr>
                                        <p:cTn id="99" dur="1000" fill="hold"/>
                                        <p:tgtEl>
                                          <p:spTgt spid="292867">
                                            <p:txEl>
                                              <p:pRg st="12" end="12"/>
                                            </p:txEl>
                                          </p:spTgt>
                                        </p:tgtEl>
                                        <p:attrNameLst>
                                          <p:attrName>ppt_x</p:attrName>
                                        </p:attrNameLst>
                                      </p:cBhvr>
                                      <p:tavLst>
                                        <p:tav tm="0">
                                          <p:val>
                                            <p:strVal val="#ppt_x"/>
                                          </p:val>
                                        </p:tav>
                                        <p:tav tm="100000">
                                          <p:val>
                                            <p:strVal val="#ppt_x"/>
                                          </p:val>
                                        </p:tav>
                                      </p:tavLst>
                                    </p:anim>
                                    <p:anim calcmode="lin" valueType="num">
                                      <p:cBhvr>
                                        <p:cTn id="100" dur="1000" fill="hold"/>
                                        <p:tgtEl>
                                          <p:spTgt spid="29286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92867">
                                            <p:txEl>
                                              <p:pRg st="13" end="13"/>
                                            </p:txEl>
                                          </p:spTgt>
                                        </p:tgtEl>
                                        <p:attrNameLst>
                                          <p:attrName>style.visibility</p:attrName>
                                        </p:attrNameLst>
                                      </p:cBhvr>
                                      <p:to>
                                        <p:strVal val="visible"/>
                                      </p:to>
                                    </p:set>
                                    <p:animEffect transition="in" filter="fade">
                                      <p:cBhvr>
                                        <p:cTn id="105" dur="1000"/>
                                        <p:tgtEl>
                                          <p:spTgt spid="292867">
                                            <p:txEl>
                                              <p:pRg st="13" end="13"/>
                                            </p:txEl>
                                          </p:spTgt>
                                        </p:tgtEl>
                                      </p:cBhvr>
                                    </p:animEffect>
                                    <p:anim calcmode="lin" valueType="num">
                                      <p:cBhvr>
                                        <p:cTn id="106" dur="1000" fill="hold"/>
                                        <p:tgtEl>
                                          <p:spTgt spid="292867">
                                            <p:txEl>
                                              <p:pRg st="13" end="13"/>
                                            </p:txEl>
                                          </p:spTgt>
                                        </p:tgtEl>
                                        <p:attrNameLst>
                                          <p:attrName>ppt_x</p:attrName>
                                        </p:attrNameLst>
                                      </p:cBhvr>
                                      <p:tavLst>
                                        <p:tav tm="0">
                                          <p:val>
                                            <p:strVal val="#ppt_x"/>
                                          </p:val>
                                        </p:tav>
                                        <p:tav tm="100000">
                                          <p:val>
                                            <p:strVal val="#ppt_x"/>
                                          </p:val>
                                        </p:tav>
                                      </p:tavLst>
                                    </p:anim>
                                    <p:anim calcmode="lin" valueType="num">
                                      <p:cBhvr>
                                        <p:cTn id="107" dur="1000" fill="hold"/>
                                        <p:tgtEl>
                                          <p:spTgt spid="292867">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92867">
                                            <p:txEl>
                                              <p:pRg st="14" end="14"/>
                                            </p:txEl>
                                          </p:spTgt>
                                        </p:tgtEl>
                                        <p:attrNameLst>
                                          <p:attrName>style.visibility</p:attrName>
                                        </p:attrNameLst>
                                      </p:cBhvr>
                                      <p:to>
                                        <p:strVal val="visible"/>
                                      </p:to>
                                    </p:set>
                                    <p:animEffect transition="in" filter="fade">
                                      <p:cBhvr>
                                        <p:cTn id="112" dur="1000"/>
                                        <p:tgtEl>
                                          <p:spTgt spid="292867">
                                            <p:txEl>
                                              <p:pRg st="14" end="14"/>
                                            </p:txEl>
                                          </p:spTgt>
                                        </p:tgtEl>
                                      </p:cBhvr>
                                    </p:animEffect>
                                    <p:anim calcmode="lin" valueType="num">
                                      <p:cBhvr>
                                        <p:cTn id="113" dur="1000" fill="hold"/>
                                        <p:tgtEl>
                                          <p:spTgt spid="292867">
                                            <p:txEl>
                                              <p:pRg st="14" end="14"/>
                                            </p:txEl>
                                          </p:spTgt>
                                        </p:tgtEl>
                                        <p:attrNameLst>
                                          <p:attrName>ppt_x</p:attrName>
                                        </p:attrNameLst>
                                      </p:cBhvr>
                                      <p:tavLst>
                                        <p:tav tm="0">
                                          <p:val>
                                            <p:strVal val="#ppt_x"/>
                                          </p:val>
                                        </p:tav>
                                        <p:tav tm="100000">
                                          <p:val>
                                            <p:strVal val="#ppt_x"/>
                                          </p:val>
                                        </p:tav>
                                      </p:tavLst>
                                    </p:anim>
                                    <p:anim calcmode="lin" valueType="num">
                                      <p:cBhvr>
                                        <p:cTn id="114" dur="1000" fill="hold"/>
                                        <p:tgtEl>
                                          <p:spTgt spid="292867">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p:bldP spid="2928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Döntéshozatal a Lisszaboni Szerződés alapján</a:t>
            </a:r>
            <a:br>
              <a:rPr lang="hu-HU" dirty="0"/>
            </a:br>
            <a:r>
              <a:rPr lang="hu-HU" sz="2400" dirty="0"/>
              <a:t>Kiindulópont: a Szerződés = tagállamok közös akarata</a:t>
            </a:r>
            <a:endParaRPr lang="fr-FR" dirty="0"/>
          </a:p>
        </p:txBody>
      </p:sp>
      <p:graphicFrame>
        <p:nvGraphicFramePr>
          <p:cNvPr id="7" name="Content Placeholder 6"/>
          <p:cNvGraphicFramePr>
            <a:graphicFrameLocks noGrp="1"/>
          </p:cNvGraphicFramePr>
          <p:nvPr>
            <p:ph idx="1"/>
          </p:nvPr>
        </p:nvGraphicFramePr>
        <p:xfrm>
          <a:off x="838200" y="1690689"/>
          <a:ext cx="10515600" cy="501802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667498">
                <a:tc>
                  <a:txBody>
                    <a:bodyPr/>
                    <a:lstStyle/>
                    <a:p>
                      <a:pPr algn="ctr"/>
                      <a:r>
                        <a:rPr lang="hu-HU" dirty="0"/>
                        <a:t>Európai Unió</a:t>
                      </a:r>
                      <a:r>
                        <a:rPr lang="hu-HU" baseline="0" dirty="0"/>
                        <a:t> Működéséről szóló Szerződés (</a:t>
                      </a:r>
                      <a:r>
                        <a:rPr lang="hu-HU" baseline="0" dirty="0" err="1"/>
                        <a:t>EUMSz</a:t>
                      </a:r>
                      <a:r>
                        <a:rPr lang="hu-HU" baseline="0" dirty="0"/>
                        <a:t>)</a:t>
                      </a:r>
                      <a:endParaRPr lang="fr-FR" dirty="0"/>
                    </a:p>
                  </a:txBody>
                  <a:tcPr/>
                </a:tc>
                <a:tc>
                  <a:txBody>
                    <a:bodyPr/>
                    <a:lstStyle/>
                    <a:p>
                      <a:pPr algn="ctr"/>
                      <a:r>
                        <a:rPr lang="hu-HU" dirty="0"/>
                        <a:t>Európai Unióról szóló Szerződés (</a:t>
                      </a:r>
                      <a:r>
                        <a:rPr lang="hu-HU" dirty="0" err="1"/>
                        <a:t>EUSz</a:t>
                      </a:r>
                      <a:r>
                        <a:rPr lang="hu-HU" dirty="0"/>
                        <a:t>)</a:t>
                      </a:r>
                      <a:endParaRPr lang="fr-FR" dirty="0"/>
                    </a:p>
                  </a:txBody>
                  <a:tcPr/>
                </a:tc>
                <a:extLst>
                  <a:ext uri="{0D108BD9-81ED-4DB2-BD59-A6C34878D82A}">
                    <a16:rowId xmlns:a16="http://schemas.microsoft.com/office/drawing/2014/main" val="10000"/>
                  </a:ext>
                </a:extLst>
              </a:tr>
              <a:tr h="4350523">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u-HU" sz="18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mn-ea"/>
                          <a:cs typeface="+mn-cs"/>
                        </a:rPr>
                        <a:t>Javaslat: Európai Bizottság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mn-ea"/>
                          <a:cs typeface="+mn-cs"/>
                        </a:rPr>
                        <a:t>Döntés: Tanács + EP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hu-HU" sz="1500" b="0" i="0" u="none" strike="noStrike" kern="1200" cap="none" spc="0" normalizeH="0" baseline="0" noProof="0" dirty="0">
                          <a:ln>
                            <a:noFill/>
                          </a:ln>
                          <a:solidFill>
                            <a:prstClr val="black"/>
                          </a:solidFill>
                          <a:effectLst/>
                          <a:uLnTx/>
                          <a:uFillTx/>
                          <a:latin typeface="+mn-lt"/>
                          <a:ea typeface="+mn-ea"/>
                          <a:cs typeface="+mn-cs"/>
                        </a:rPr>
                        <a:t>rendes / különleges jogalkotási eljárás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mn-ea"/>
                          <a:cs typeface="+mn-cs"/>
                        </a:rPr>
                        <a:t>Eredmény: jogilag kötelező rendelkezés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mn-ea"/>
                          <a:cs typeface="+mn-cs"/>
                        </a:rPr>
                        <a:t>Kihirdetés: EU Hivatalos Lapja (24 hivatalos nyelven)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mn-ea"/>
                          <a:cs typeface="+mn-cs"/>
                        </a:rPr>
                        <a:t>Végrehajtás: tagállamok vagy a Bizottság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mn-ea"/>
                          <a:cs typeface="+mn-cs"/>
                        </a:rPr>
                        <a:t>Ellenőrzés: Bizottság (pénzügyek: Számvevőszék)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mn-ea"/>
                          <a:cs typeface="+mn-cs"/>
                        </a:rPr>
                        <a:t>Jogértelmezés: Bíróság</a:t>
                      </a:r>
                      <a:endParaRPr lang="hu-HU" dirty="0"/>
                    </a:p>
                  </a:txBody>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u-HU" sz="18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mn-ea"/>
                          <a:cs typeface="+mn-cs"/>
                        </a:rPr>
                        <a:t>Közös </a:t>
                      </a:r>
                      <a:r>
                        <a:rPr kumimoji="0" lang="hu-HU" sz="1800" b="0" i="0" u="none" strike="noStrike" kern="1200" cap="none" spc="0" normalizeH="0" baseline="0" noProof="0" dirty="0" err="1">
                          <a:ln>
                            <a:noFill/>
                          </a:ln>
                          <a:solidFill>
                            <a:prstClr val="black"/>
                          </a:solidFill>
                          <a:effectLst/>
                          <a:uLnTx/>
                          <a:uFillTx/>
                          <a:latin typeface="+mn-lt"/>
                          <a:ea typeface="+mn-ea"/>
                          <a:cs typeface="+mn-cs"/>
                        </a:rPr>
                        <a:t>kül-</a:t>
                      </a:r>
                      <a:r>
                        <a:rPr kumimoji="0" lang="hu-HU" sz="1800" b="0" i="0" u="none" strike="noStrike" kern="1200" cap="none" spc="0" normalizeH="0" baseline="0" noProof="0" dirty="0">
                          <a:ln>
                            <a:noFill/>
                          </a:ln>
                          <a:solidFill>
                            <a:prstClr val="black"/>
                          </a:solidFill>
                          <a:effectLst/>
                          <a:uLnTx/>
                          <a:uFillTx/>
                          <a:latin typeface="+mn-lt"/>
                          <a:ea typeface="+mn-ea"/>
                          <a:cs typeface="+mn-cs"/>
                        </a:rPr>
                        <a:t> és biztonságpolitika, biztonság- és védelempolitika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u-HU" sz="18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mn-ea"/>
                          <a:cs typeface="+mn-cs"/>
                        </a:rPr>
                        <a:t>Itt nincs jogalkotás + kormányközi terület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mn-ea"/>
                          <a:cs typeface="+mn-cs"/>
                        </a:rPr>
                        <a:t>Javaslat: bármely tagállamtól vagy a Főképviselőtől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mn-ea"/>
                          <a:cs typeface="+mn-cs"/>
                        </a:rPr>
                        <a:t>Döntéshozatal: Európai Tanács / Külügyi Tanács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800" b="0" i="0" u="none" strike="noStrike" kern="1200" cap="none" spc="0" normalizeH="0" baseline="0" noProof="0" dirty="0">
                          <a:ln>
                            <a:noFill/>
                          </a:ln>
                          <a:solidFill>
                            <a:prstClr val="black"/>
                          </a:solidFill>
                          <a:effectLst/>
                          <a:uLnTx/>
                          <a:uFillTx/>
                          <a:latin typeface="+mn-lt"/>
                          <a:ea typeface="+mn-ea"/>
                          <a:cs typeface="+mn-cs"/>
                        </a:rPr>
                        <a:t>Egyhangú döntéssel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hu-HU" sz="1500" b="0" i="0" u="none" strike="noStrike" kern="1200" cap="none" spc="0" normalizeH="0" baseline="0" noProof="0" dirty="0">
                          <a:ln>
                            <a:noFill/>
                          </a:ln>
                          <a:solidFill>
                            <a:prstClr val="black"/>
                          </a:solidFill>
                          <a:effectLst/>
                          <a:uLnTx/>
                          <a:uFillTx/>
                          <a:latin typeface="+mn-lt"/>
                          <a:ea typeface="+mn-ea"/>
                          <a:cs typeface="+mn-cs"/>
                        </a:rPr>
                        <a:t>kivéve, ha a Szerződés másként rendelkezik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hu-HU" sz="1500" b="0" i="0" u="none" strike="noStrike" kern="1200" cap="none" spc="0" normalizeH="0" baseline="0" noProof="0" dirty="0">
                          <a:ln>
                            <a:noFill/>
                          </a:ln>
                          <a:solidFill>
                            <a:prstClr val="black"/>
                          </a:solidFill>
                          <a:effectLst/>
                          <a:uLnTx/>
                          <a:uFillTx/>
                          <a:latin typeface="+mn-lt"/>
                          <a:ea typeface="+mn-ea"/>
                          <a:cs typeface="+mn-cs"/>
                        </a:rPr>
                        <a:t>vagy ha alkalmazzák a pozitív tartózkodást</a:t>
                      </a:r>
                      <a:endParaRPr lang="fr-F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41753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830424" y="274638"/>
            <a:ext cx="9380376" cy="1020762"/>
          </a:xfrm>
        </p:spPr>
        <p:txBody>
          <a:bodyPr/>
          <a:lstStyle/>
          <a:p>
            <a:pPr eaLnBrk="1" hangingPunct="1"/>
            <a:r>
              <a:rPr lang="hu-HU" altLang="fr-FR" sz="4000" dirty="0"/>
              <a:t>A döntéshozatal kulisszatitkai</a:t>
            </a:r>
            <a:endParaRPr lang="en-US" altLang="fr-FR" sz="4000" dirty="0"/>
          </a:p>
        </p:txBody>
      </p:sp>
      <p:sp>
        <p:nvSpPr>
          <p:cNvPr id="295939" name="Rectangle 3"/>
          <p:cNvSpPr>
            <a:spLocks noGrp="1" noChangeArrowheads="1"/>
          </p:cNvSpPr>
          <p:nvPr>
            <p:ph type="body" idx="1"/>
          </p:nvPr>
        </p:nvSpPr>
        <p:spPr>
          <a:xfrm>
            <a:off x="830423" y="1295400"/>
            <a:ext cx="10926147" cy="5469294"/>
          </a:xfrm>
        </p:spPr>
        <p:txBody>
          <a:bodyPr>
            <a:normAutofit fontScale="92500" lnSpcReduction="20000"/>
          </a:bodyPr>
          <a:lstStyle/>
          <a:p>
            <a:pPr eaLnBrk="1" hangingPunct="1">
              <a:lnSpc>
                <a:spcPct val="80000"/>
              </a:lnSpc>
            </a:pPr>
            <a:r>
              <a:rPr lang="hu-HU" altLang="fr-FR" sz="2600" dirty="0"/>
              <a:t>Az Európai Bizottság javaslattételi joga (kötelessége) stratégiai szerep</a:t>
            </a:r>
          </a:p>
          <a:p>
            <a:pPr eaLnBrk="1" hangingPunct="1">
              <a:lnSpc>
                <a:spcPct val="80000"/>
              </a:lnSpc>
            </a:pPr>
            <a:r>
              <a:rPr lang="hu-HU" altLang="fr-FR" sz="2600" dirty="0"/>
              <a:t>De előtte érdemes kipuhatolnia a döntéshozók véleményét</a:t>
            </a:r>
          </a:p>
          <a:p>
            <a:pPr eaLnBrk="1" hangingPunct="1">
              <a:lnSpc>
                <a:spcPct val="80000"/>
              </a:lnSpc>
            </a:pPr>
            <a:r>
              <a:rPr lang="hu-HU" altLang="fr-FR" sz="2600" dirty="0"/>
              <a:t>A Bizottság bármikor visszavonhatja előterjesztését</a:t>
            </a:r>
          </a:p>
          <a:p>
            <a:pPr eaLnBrk="1" hangingPunct="1">
              <a:lnSpc>
                <a:spcPct val="80000"/>
              </a:lnSpc>
            </a:pPr>
            <a:endParaRPr lang="hu-HU" altLang="fr-FR" sz="1300" dirty="0"/>
          </a:p>
          <a:p>
            <a:pPr eaLnBrk="1" hangingPunct="1">
              <a:lnSpc>
                <a:spcPct val="80000"/>
              </a:lnSpc>
            </a:pPr>
            <a:r>
              <a:rPr lang="hu-HU" altLang="fr-FR" sz="2600" dirty="0"/>
              <a:t>A Tanács alatti szintek nagyon hatékonyak, bár nem láthatóak</a:t>
            </a:r>
          </a:p>
          <a:p>
            <a:pPr eaLnBrk="1" hangingPunct="1">
              <a:lnSpc>
                <a:spcPct val="80000"/>
              </a:lnSpc>
            </a:pPr>
            <a:r>
              <a:rPr lang="hu-HU" altLang="fr-FR" sz="2600" dirty="0"/>
              <a:t>A munka több mint 150 munkacsoportban és a kétszintű </a:t>
            </a:r>
            <a:r>
              <a:rPr lang="hu-HU" altLang="fr-FR" sz="2600" dirty="0" err="1"/>
              <a:t>COREPER-ben</a:t>
            </a:r>
            <a:r>
              <a:rPr lang="hu-HU" altLang="fr-FR" sz="2600" dirty="0"/>
              <a:t> folyik</a:t>
            </a:r>
          </a:p>
          <a:p>
            <a:pPr eaLnBrk="1" hangingPunct="1">
              <a:lnSpc>
                <a:spcPct val="80000"/>
              </a:lnSpc>
            </a:pPr>
            <a:r>
              <a:rPr lang="hu-HU" altLang="fr-FR" sz="2600" dirty="0"/>
              <a:t>Egy átlagos napon kb. 3000 kormányzati tisztviselő tanácskozik Brüsszelben</a:t>
            </a:r>
          </a:p>
          <a:p>
            <a:pPr eaLnBrk="1" hangingPunct="1">
              <a:lnSpc>
                <a:spcPct val="80000"/>
              </a:lnSpc>
            </a:pPr>
            <a:r>
              <a:rPr lang="hu-HU" altLang="fr-FR" sz="2600" dirty="0"/>
              <a:t>A COREPER „A” napirendként továbbítja az ügyek közel 90%-át</a:t>
            </a:r>
          </a:p>
          <a:p>
            <a:pPr eaLnBrk="1" hangingPunct="1">
              <a:lnSpc>
                <a:spcPct val="80000"/>
              </a:lnSpc>
            </a:pPr>
            <a:r>
              <a:rPr lang="hu-HU" altLang="fr-FR" sz="2600" dirty="0"/>
              <a:t>A Tanácsban a többségi ügyekben is a konszenzus-keresés jellemző</a:t>
            </a:r>
          </a:p>
          <a:p>
            <a:pPr eaLnBrk="1" hangingPunct="1">
              <a:lnSpc>
                <a:spcPct val="80000"/>
              </a:lnSpc>
            </a:pPr>
            <a:r>
              <a:rPr lang="hu-HU" altLang="fr-FR" sz="2600" dirty="0"/>
              <a:t>Ebben rengeteget segít a soros elnökség (közvetítő szerep)</a:t>
            </a:r>
          </a:p>
          <a:p>
            <a:pPr eaLnBrk="1" hangingPunct="1">
              <a:lnSpc>
                <a:spcPct val="80000"/>
              </a:lnSpc>
            </a:pPr>
            <a:endParaRPr lang="hu-HU" altLang="fr-FR" sz="1300" dirty="0"/>
          </a:p>
          <a:p>
            <a:pPr eaLnBrk="1" hangingPunct="1">
              <a:lnSpc>
                <a:spcPct val="80000"/>
              </a:lnSpc>
            </a:pPr>
            <a:r>
              <a:rPr lang="hu-HU" altLang="fr-FR" sz="2600" dirty="0"/>
              <a:t>Az EP ma már 4 jogszabályból 3-ról együtt dönt a Tanáccsal</a:t>
            </a:r>
          </a:p>
          <a:p>
            <a:pPr eaLnBrk="1" hangingPunct="1">
              <a:lnSpc>
                <a:spcPct val="80000"/>
              </a:lnSpc>
            </a:pPr>
            <a:r>
              <a:rPr lang="hu-HU" altLang="fr-FR" sz="2600" dirty="0"/>
              <a:t>Sok szempontból hasonlít a nemzeti parlamentekre</a:t>
            </a:r>
          </a:p>
          <a:p>
            <a:pPr lvl="1">
              <a:lnSpc>
                <a:spcPct val="80000"/>
              </a:lnSpc>
            </a:pPr>
            <a:r>
              <a:rPr lang="hu-HU" altLang="fr-FR" sz="2200" dirty="0"/>
              <a:t>kivéve a kormánypárt/ellenzék felosztást</a:t>
            </a:r>
          </a:p>
          <a:p>
            <a:pPr eaLnBrk="1" hangingPunct="1">
              <a:lnSpc>
                <a:spcPct val="80000"/>
              </a:lnSpc>
            </a:pPr>
            <a:endParaRPr lang="hu-HU" altLang="fr-FR" sz="1300" dirty="0"/>
          </a:p>
          <a:p>
            <a:pPr eaLnBrk="1" hangingPunct="1">
              <a:lnSpc>
                <a:spcPct val="80000"/>
              </a:lnSpc>
            </a:pPr>
            <a:r>
              <a:rPr lang="hu-HU" altLang="fr-FR" sz="2600" dirty="0"/>
              <a:t>A döntéshozatal folyamán rengeteg lobbicsoport is jelen van... </a:t>
            </a:r>
          </a:p>
          <a:p>
            <a:pPr eaLnBrk="1" hangingPunct="1">
              <a:lnSpc>
                <a:spcPct val="80000"/>
              </a:lnSpc>
            </a:pPr>
            <a:endParaRPr lang="hu-HU" altLang="fr-FR" sz="3000" dirty="0"/>
          </a:p>
          <a:p>
            <a:pPr eaLnBrk="1" hangingPunct="1">
              <a:lnSpc>
                <a:spcPct val="80000"/>
              </a:lnSpc>
            </a:pPr>
            <a:endParaRPr lang="hu-HU" altLang="fr-FR" sz="3000" dirty="0"/>
          </a:p>
          <a:p>
            <a:pPr eaLnBrk="1" hangingPunct="1">
              <a:lnSpc>
                <a:spcPct val="80000"/>
              </a:lnSpc>
            </a:pPr>
            <a:endParaRPr lang="hu-HU" altLang="fr-FR" sz="3000" dirty="0"/>
          </a:p>
          <a:p>
            <a:pPr eaLnBrk="1" hangingPunct="1">
              <a:lnSpc>
                <a:spcPct val="80000"/>
              </a:lnSpc>
            </a:pPr>
            <a:endParaRPr lang="hu-HU" altLang="fr-FR" sz="3000" dirty="0"/>
          </a:p>
          <a:p>
            <a:pPr eaLnBrk="1" hangingPunct="1">
              <a:lnSpc>
                <a:spcPct val="80000"/>
              </a:lnSpc>
            </a:pPr>
            <a:endParaRPr lang="hu-HU" altLang="fr-FR" sz="3000" dirty="0"/>
          </a:p>
          <a:p>
            <a:pPr eaLnBrk="1" hangingPunct="1">
              <a:lnSpc>
                <a:spcPct val="80000"/>
              </a:lnSpc>
            </a:pPr>
            <a:endParaRPr lang="hu-HU" altLang="fr-FR" sz="3000" dirty="0"/>
          </a:p>
          <a:p>
            <a:pPr eaLnBrk="1" hangingPunct="1">
              <a:lnSpc>
                <a:spcPct val="80000"/>
              </a:lnSpc>
            </a:pPr>
            <a:endParaRPr lang="hu-HU" altLang="fr-FR" sz="3000" dirty="0"/>
          </a:p>
        </p:txBody>
      </p:sp>
    </p:spTree>
    <p:extLst>
      <p:ext uri="{BB962C8B-B14F-4D97-AF65-F5344CB8AC3E}">
        <p14:creationId xmlns:p14="http://schemas.microsoft.com/office/powerpoint/2010/main" val="113702665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5938"/>
                                        </p:tgtEl>
                                        <p:attrNameLst>
                                          <p:attrName>style.visibility</p:attrName>
                                        </p:attrNameLst>
                                      </p:cBhvr>
                                      <p:to>
                                        <p:strVal val="visible"/>
                                      </p:to>
                                    </p:set>
                                    <p:anim calcmode="lin" valueType="num">
                                      <p:cBhvr>
                                        <p:cTn id="7" dur="1000" fill="hold"/>
                                        <p:tgtEl>
                                          <p:spTgt spid="295938"/>
                                        </p:tgtEl>
                                        <p:attrNameLst>
                                          <p:attrName>ppt_x</p:attrName>
                                        </p:attrNameLst>
                                      </p:cBhvr>
                                      <p:tavLst>
                                        <p:tav tm="0">
                                          <p:val>
                                            <p:strVal val="#ppt_x-.2"/>
                                          </p:val>
                                        </p:tav>
                                        <p:tav tm="100000">
                                          <p:val>
                                            <p:strVal val="#ppt_x"/>
                                          </p:val>
                                        </p:tav>
                                      </p:tavLst>
                                    </p:anim>
                                    <p:anim calcmode="lin" valueType="num">
                                      <p:cBhvr>
                                        <p:cTn id="8" dur="1000" fill="hold"/>
                                        <p:tgtEl>
                                          <p:spTgt spid="2959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593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5939">
                                            <p:txEl>
                                              <p:pRg st="0" end="0"/>
                                            </p:txEl>
                                          </p:spTgt>
                                        </p:tgtEl>
                                        <p:attrNameLst>
                                          <p:attrName>style.visibility</p:attrName>
                                        </p:attrNameLst>
                                      </p:cBhvr>
                                      <p:to>
                                        <p:strVal val="visible"/>
                                      </p:to>
                                    </p:set>
                                    <p:animEffect transition="in" filter="fade">
                                      <p:cBhvr>
                                        <p:cTn id="14" dur="1000"/>
                                        <p:tgtEl>
                                          <p:spTgt spid="295939">
                                            <p:txEl>
                                              <p:pRg st="0" end="0"/>
                                            </p:txEl>
                                          </p:spTgt>
                                        </p:tgtEl>
                                      </p:cBhvr>
                                    </p:animEffect>
                                    <p:anim calcmode="lin" valueType="num">
                                      <p:cBhvr>
                                        <p:cTn id="15" dur="1000" fill="hold"/>
                                        <p:tgtEl>
                                          <p:spTgt spid="29593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95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5939">
                                            <p:txEl>
                                              <p:pRg st="1" end="1"/>
                                            </p:txEl>
                                          </p:spTgt>
                                        </p:tgtEl>
                                        <p:attrNameLst>
                                          <p:attrName>style.visibility</p:attrName>
                                        </p:attrNameLst>
                                      </p:cBhvr>
                                      <p:to>
                                        <p:strVal val="visible"/>
                                      </p:to>
                                    </p:set>
                                    <p:animEffect transition="in" filter="fade">
                                      <p:cBhvr>
                                        <p:cTn id="21" dur="1000"/>
                                        <p:tgtEl>
                                          <p:spTgt spid="295939">
                                            <p:txEl>
                                              <p:pRg st="1" end="1"/>
                                            </p:txEl>
                                          </p:spTgt>
                                        </p:tgtEl>
                                      </p:cBhvr>
                                    </p:animEffect>
                                    <p:anim calcmode="lin" valueType="num">
                                      <p:cBhvr>
                                        <p:cTn id="22" dur="1000" fill="hold"/>
                                        <p:tgtEl>
                                          <p:spTgt spid="29593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95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5939">
                                            <p:txEl>
                                              <p:pRg st="2" end="2"/>
                                            </p:txEl>
                                          </p:spTgt>
                                        </p:tgtEl>
                                        <p:attrNameLst>
                                          <p:attrName>style.visibility</p:attrName>
                                        </p:attrNameLst>
                                      </p:cBhvr>
                                      <p:to>
                                        <p:strVal val="visible"/>
                                      </p:to>
                                    </p:set>
                                    <p:animEffect transition="in" filter="fade">
                                      <p:cBhvr>
                                        <p:cTn id="28" dur="1000"/>
                                        <p:tgtEl>
                                          <p:spTgt spid="295939">
                                            <p:txEl>
                                              <p:pRg st="2" end="2"/>
                                            </p:txEl>
                                          </p:spTgt>
                                        </p:tgtEl>
                                      </p:cBhvr>
                                    </p:animEffect>
                                    <p:anim calcmode="lin" valueType="num">
                                      <p:cBhvr>
                                        <p:cTn id="29" dur="1000" fill="hold"/>
                                        <p:tgtEl>
                                          <p:spTgt spid="29593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95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95939">
                                            <p:txEl>
                                              <p:pRg st="4" end="4"/>
                                            </p:txEl>
                                          </p:spTgt>
                                        </p:tgtEl>
                                        <p:attrNameLst>
                                          <p:attrName>style.visibility</p:attrName>
                                        </p:attrNameLst>
                                      </p:cBhvr>
                                      <p:to>
                                        <p:strVal val="visible"/>
                                      </p:to>
                                    </p:set>
                                    <p:animEffect transition="in" filter="fade">
                                      <p:cBhvr>
                                        <p:cTn id="35" dur="1000"/>
                                        <p:tgtEl>
                                          <p:spTgt spid="295939">
                                            <p:txEl>
                                              <p:pRg st="4" end="4"/>
                                            </p:txEl>
                                          </p:spTgt>
                                        </p:tgtEl>
                                      </p:cBhvr>
                                    </p:animEffect>
                                    <p:anim calcmode="lin" valueType="num">
                                      <p:cBhvr>
                                        <p:cTn id="36" dur="1000" fill="hold"/>
                                        <p:tgtEl>
                                          <p:spTgt spid="29593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959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5939">
                                            <p:txEl>
                                              <p:pRg st="5" end="5"/>
                                            </p:txEl>
                                          </p:spTgt>
                                        </p:tgtEl>
                                        <p:attrNameLst>
                                          <p:attrName>style.visibility</p:attrName>
                                        </p:attrNameLst>
                                      </p:cBhvr>
                                      <p:to>
                                        <p:strVal val="visible"/>
                                      </p:to>
                                    </p:set>
                                    <p:animEffect transition="in" filter="fade">
                                      <p:cBhvr>
                                        <p:cTn id="42" dur="1000"/>
                                        <p:tgtEl>
                                          <p:spTgt spid="295939">
                                            <p:txEl>
                                              <p:pRg st="5" end="5"/>
                                            </p:txEl>
                                          </p:spTgt>
                                        </p:tgtEl>
                                      </p:cBhvr>
                                    </p:animEffect>
                                    <p:anim calcmode="lin" valueType="num">
                                      <p:cBhvr>
                                        <p:cTn id="43" dur="1000" fill="hold"/>
                                        <p:tgtEl>
                                          <p:spTgt spid="29593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959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5939">
                                            <p:txEl>
                                              <p:pRg st="6" end="6"/>
                                            </p:txEl>
                                          </p:spTgt>
                                        </p:tgtEl>
                                        <p:attrNameLst>
                                          <p:attrName>style.visibility</p:attrName>
                                        </p:attrNameLst>
                                      </p:cBhvr>
                                      <p:to>
                                        <p:strVal val="visible"/>
                                      </p:to>
                                    </p:set>
                                    <p:animEffect transition="in" filter="fade">
                                      <p:cBhvr>
                                        <p:cTn id="49" dur="1000"/>
                                        <p:tgtEl>
                                          <p:spTgt spid="295939">
                                            <p:txEl>
                                              <p:pRg st="6" end="6"/>
                                            </p:txEl>
                                          </p:spTgt>
                                        </p:tgtEl>
                                      </p:cBhvr>
                                    </p:animEffect>
                                    <p:anim calcmode="lin" valueType="num">
                                      <p:cBhvr>
                                        <p:cTn id="50" dur="1000" fill="hold"/>
                                        <p:tgtEl>
                                          <p:spTgt spid="29593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9593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5939">
                                            <p:txEl>
                                              <p:pRg st="7" end="7"/>
                                            </p:txEl>
                                          </p:spTgt>
                                        </p:tgtEl>
                                        <p:attrNameLst>
                                          <p:attrName>style.visibility</p:attrName>
                                        </p:attrNameLst>
                                      </p:cBhvr>
                                      <p:to>
                                        <p:strVal val="visible"/>
                                      </p:to>
                                    </p:set>
                                    <p:animEffect transition="in" filter="fade">
                                      <p:cBhvr>
                                        <p:cTn id="56" dur="1000"/>
                                        <p:tgtEl>
                                          <p:spTgt spid="295939">
                                            <p:txEl>
                                              <p:pRg st="7" end="7"/>
                                            </p:txEl>
                                          </p:spTgt>
                                        </p:tgtEl>
                                      </p:cBhvr>
                                    </p:animEffect>
                                    <p:anim calcmode="lin" valueType="num">
                                      <p:cBhvr>
                                        <p:cTn id="57" dur="1000" fill="hold"/>
                                        <p:tgtEl>
                                          <p:spTgt spid="29593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9593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95939">
                                            <p:txEl>
                                              <p:pRg st="8" end="8"/>
                                            </p:txEl>
                                          </p:spTgt>
                                        </p:tgtEl>
                                        <p:attrNameLst>
                                          <p:attrName>style.visibility</p:attrName>
                                        </p:attrNameLst>
                                      </p:cBhvr>
                                      <p:to>
                                        <p:strVal val="visible"/>
                                      </p:to>
                                    </p:set>
                                    <p:animEffect transition="in" filter="fade">
                                      <p:cBhvr>
                                        <p:cTn id="63" dur="1000"/>
                                        <p:tgtEl>
                                          <p:spTgt spid="295939">
                                            <p:txEl>
                                              <p:pRg st="8" end="8"/>
                                            </p:txEl>
                                          </p:spTgt>
                                        </p:tgtEl>
                                      </p:cBhvr>
                                    </p:animEffect>
                                    <p:anim calcmode="lin" valueType="num">
                                      <p:cBhvr>
                                        <p:cTn id="64" dur="1000" fill="hold"/>
                                        <p:tgtEl>
                                          <p:spTgt spid="295939">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9593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95939">
                                            <p:txEl>
                                              <p:pRg st="9" end="9"/>
                                            </p:txEl>
                                          </p:spTgt>
                                        </p:tgtEl>
                                        <p:attrNameLst>
                                          <p:attrName>style.visibility</p:attrName>
                                        </p:attrNameLst>
                                      </p:cBhvr>
                                      <p:to>
                                        <p:strVal val="visible"/>
                                      </p:to>
                                    </p:set>
                                    <p:animEffect transition="in" filter="fade">
                                      <p:cBhvr>
                                        <p:cTn id="70" dur="1000"/>
                                        <p:tgtEl>
                                          <p:spTgt spid="295939">
                                            <p:txEl>
                                              <p:pRg st="9" end="9"/>
                                            </p:txEl>
                                          </p:spTgt>
                                        </p:tgtEl>
                                      </p:cBhvr>
                                    </p:animEffect>
                                    <p:anim calcmode="lin" valueType="num">
                                      <p:cBhvr>
                                        <p:cTn id="71" dur="1000" fill="hold"/>
                                        <p:tgtEl>
                                          <p:spTgt spid="295939">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9593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95939">
                                            <p:txEl>
                                              <p:pRg st="11" end="11"/>
                                            </p:txEl>
                                          </p:spTgt>
                                        </p:tgtEl>
                                        <p:attrNameLst>
                                          <p:attrName>style.visibility</p:attrName>
                                        </p:attrNameLst>
                                      </p:cBhvr>
                                      <p:to>
                                        <p:strVal val="visible"/>
                                      </p:to>
                                    </p:set>
                                    <p:animEffect transition="in" filter="fade">
                                      <p:cBhvr>
                                        <p:cTn id="77" dur="1000"/>
                                        <p:tgtEl>
                                          <p:spTgt spid="295939">
                                            <p:txEl>
                                              <p:pRg st="11" end="11"/>
                                            </p:txEl>
                                          </p:spTgt>
                                        </p:tgtEl>
                                      </p:cBhvr>
                                    </p:animEffect>
                                    <p:anim calcmode="lin" valueType="num">
                                      <p:cBhvr>
                                        <p:cTn id="78" dur="1000" fill="hold"/>
                                        <p:tgtEl>
                                          <p:spTgt spid="295939">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295939">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95939">
                                            <p:txEl>
                                              <p:pRg st="12" end="12"/>
                                            </p:txEl>
                                          </p:spTgt>
                                        </p:tgtEl>
                                        <p:attrNameLst>
                                          <p:attrName>style.visibility</p:attrName>
                                        </p:attrNameLst>
                                      </p:cBhvr>
                                      <p:to>
                                        <p:strVal val="visible"/>
                                      </p:to>
                                    </p:set>
                                    <p:animEffect transition="in" filter="fade">
                                      <p:cBhvr>
                                        <p:cTn id="84" dur="1000"/>
                                        <p:tgtEl>
                                          <p:spTgt spid="295939">
                                            <p:txEl>
                                              <p:pRg st="12" end="12"/>
                                            </p:txEl>
                                          </p:spTgt>
                                        </p:tgtEl>
                                      </p:cBhvr>
                                    </p:animEffect>
                                    <p:anim calcmode="lin" valueType="num">
                                      <p:cBhvr>
                                        <p:cTn id="85" dur="1000" fill="hold"/>
                                        <p:tgtEl>
                                          <p:spTgt spid="295939">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295939">
                                            <p:txEl>
                                              <p:pRg st="12" end="12"/>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95939">
                                            <p:txEl>
                                              <p:pRg st="13" end="13"/>
                                            </p:txEl>
                                          </p:spTgt>
                                        </p:tgtEl>
                                        <p:attrNameLst>
                                          <p:attrName>style.visibility</p:attrName>
                                        </p:attrNameLst>
                                      </p:cBhvr>
                                      <p:to>
                                        <p:strVal val="visible"/>
                                      </p:to>
                                    </p:set>
                                    <p:animEffect transition="in" filter="fade">
                                      <p:cBhvr>
                                        <p:cTn id="89" dur="1000"/>
                                        <p:tgtEl>
                                          <p:spTgt spid="295939">
                                            <p:txEl>
                                              <p:pRg st="13" end="13"/>
                                            </p:txEl>
                                          </p:spTgt>
                                        </p:tgtEl>
                                      </p:cBhvr>
                                    </p:animEffect>
                                    <p:anim calcmode="lin" valueType="num">
                                      <p:cBhvr>
                                        <p:cTn id="90" dur="1000" fill="hold"/>
                                        <p:tgtEl>
                                          <p:spTgt spid="295939">
                                            <p:txEl>
                                              <p:pRg st="13" end="13"/>
                                            </p:txEl>
                                          </p:spTgt>
                                        </p:tgtEl>
                                        <p:attrNameLst>
                                          <p:attrName>ppt_x</p:attrName>
                                        </p:attrNameLst>
                                      </p:cBhvr>
                                      <p:tavLst>
                                        <p:tav tm="0">
                                          <p:val>
                                            <p:strVal val="#ppt_x"/>
                                          </p:val>
                                        </p:tav>
                                        <p:tav tm="100000">
                                          <p:val>
                                            <p:strVal val="#ppt_x"/>
                                          </p:val>
                                        </p:tav>
                                      </p:tavLst>
                                    </p:anim>
                                    <p:anim calcmode="lin" valueType="num">
                                      <p:cBhvr>
                                        <p:cTn id="91" dur="1000" fill="hold"/>
                                        <p:tgtEl>
                                          <p:spTgt spid="29593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95939">
                                            <p:txEl>
                                              <p:pRg st="15" end="15"/>
                                            </p:txEl>
                                          </p:spTgt>
                                        </p:tgtEl>
                                        <p:attrNameLst>
                                          <p:attrName>style.visibility</p:attrName>
                                        </p:attrNameLst>
                                      </p:cBhvr>
                                      <p:to>
                                        <p:strVal val="visible"/>
                                      </p:to>
                                    </p:set>
                                    <p:animEffect transition="in" filter="fade">
                                      <p:cBhvr>
                                        <p:cTn id="96" dur="1000"/>
                                        <p:tgtEl>
                                          <p:spTgt spid="295939">
                                            <p:txEl>
                                              <p:pRg st="15" end="15"/>
                                            </p:txEl>
                                          </p:spTgt>
                                        </p:tgtEl>
                                      </p:cBhvr>
                                    </p:animEffect>
                                    <p:anim calcmode="lin" valueType="num">
                                      <p:cBhvr>
                                        <p:cTn id="97" dur="1000" fill="hold"/>
                                        <p:tgtEl>
                                          <p:spTgt spid="295939">
                                            <p:txEl>
                                              <p:pRg st="15" end="15"/>
                                            </p:txEl>
                                          </p:spTgt>
                                        </p:tgtEl>
                                        <p:attrNameLst>
                                          <p:attrName>ppt_x</p:attrName>
                                        </p:attrNameLst>
                                      </p:cBhvr>
                                      <p:tavLst>
                                        <p:tav tm="0">
                                          <p:val>
                                            <p:strVal val="#ppt_x"/>
                                          </p:val>
                                        </p:tav>
                                        <p:tav tm="100000">
                                          <p:val>
                                            <p:strVal val="#ppt_x"/>
                                          </p:val>
                                        </p:tav>
                                      </p:tavLst>
                                    </p:anim>
                                    <p:anim calcmode="lin" valueType="num">
                                      <p:cBhvr>
                                        <p:cTn id="98" dur="1000" fill="hold"/>
                                        <p:tgtEl>
                                          <p:spTgt spid="29593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p:bldP spid="29593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773</TotalTime>
  <Words>3948</Words>
  <Application>Microsoft Office PowerPoint</Application>
  <PresentationFormat>Widescreen</PresentationFormat>
  <Paragraphs>378</Paragraphs>
  <Slides>40</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6" baseType="lpstr">
      <vt:lpstr>Arial</vt:lpstr>
      <vt:lpstr>Calibri</vt:lpstr>
      <vt:lpstr>Calibri Light</vt:lpstr>
      <vt:lpstr>Times New Roman</vt:lpstr>
      <vt:lpstr>Office Theme</vt:lpstr>
      <vt:lpstr>Chart</vt:lpstr>
      <vt:lpstr>Az EU Intézményrendszere II.  INITB134 Dr. Szirbik Miklós, LL.M. 2019.10.18.</vt:lpstr>
      <vt:lpstr>Ismétlő kérdések</vt:lpstr>
      <vt:lpstr>Az EU esetjoga</vt:lpstr>
      <vt:lpstr>Az EU esetjoga</vt:lpstr>
      <vt:lpstr>Az EU esetjoga</vt:lpstr>
      <vt:lpstr>A fő intézmények</vt:lpstr>
      <vt:lpstr>Az európai döntéshozatal fejlődése, komplexitása</vt:lpstr>
      <vt:lpstr>Döntéshozatal a Lisszaboni Szerződés alapján Kiindulópont: a Szerződés = tagállamok közös akarata</vt:lpstr>
      <vt:lpstr>A döntéshozatal kulisszatitkai</vt:lpstr>
      <vt:lpstr>Tagállami jogalkalmazás: kötelezettségszegési eljárások (közel 2000 irányelvre vonatkozóan) Forrás: Európai Bizottság: http://ec.europa.eu/atwork/applying-eu-law/docs/annual_report_32/com_2015_329_en.pdf</vt:lpstr>
      <vt:lpstr>Európai Tanács</vt:lpstr>
      <vt:lpstr>Az intézményi egyensúly</vt:lpstr>
      <vt:lpstr>Európai Bizottság</vt:lpstr>
      <vt:lpstr>Miniszterek Tanácsa</vt:lpstr>
      <vt:lpstr>A régi (2014/2017-ig) és az új minősített többség Új rendszerben minősített többség = a tagállamok 55%-a + lakosság 65%-a     blokkoló kisebbség = min. 4 tagállam + a lakosság 35%-a </vt:lpstr>
      <vt:lpstr>Az Európai Parlament</vt:lpstr>
      <vt:lpstr>Részvétel a választásokon  EP szerepének változása</vt:lpstr>
      <vt:lpstr>Politikai csoportok és tagállami mandátum-szám  az EP-ben (2014-2019)</vt:lpstr>
      <vt:lpstr>Együttdöntési (rendes jogalkotási) eljárás Source: http://www.europarl.europa.eu/code/about/statistics_en.htm </vt:lpstr>
      <vt:lpstr>Gazdasági és Szociális Bizottság (1958) Régiók Bizottsága (1994)</vt:lpstr>
      <vt:lpstr>Az uniós döntéshozatali eljárás</vt:lpstr>
      <vt:lpstr>Az EU Bírósága és Számvevőszéke</vt:lpstr>
      <vt:lpstr>Alapvető jogok védelme az integrációs folyamat kibontakozása során</vt:lpstr>
      <vt:lpstr>Alapvető jogok védelme az integrációs folyamat kibontakozása során</vt:lpstr>
      <vt:lpstr>Alapvető jogok védelme az integrációs folyamat kibontakozása során</vt:lpstr>
      <vt:lpstr>Alapvető jogok védelme az integrációs folyamat kibontakozása során</vt:lpstr>
      <vt:lpstr>Alapvető jogok a Szerződésekben</vt:lpstr>
      <vt:lpstr>Alapvető jogok a Szerződésekben</vt:lpstr>
      <vt:lpstr>Alapvető jogok a Szerződésekben</vt:lpstr>
      <vt:lpstr>Alapvető jogok a Szerződésekben</vt:lpstr>
      <vt:lpstr>Alapvető jogok a Szerződésekben</vt:lpstr>
      <vt:lpstr>Alapvető jogok a Szerződésekben</vt:lpstr>
      <vt:lpstr>Alapvető jogok a Szerződésekben</vt:lpstr>
      <vt:lpstr>Alapvető jogok a Szerződésekben</vt:lpstr>
      <vt:lpstr>Alapvető jogok a Szerződésekben</vt:lpstr>
      <vt:lpstr>Alapvető jogok a Szerződésekben</vt:lpstr>
      <vt:lpstr>Alapvető jogok a Szerződésekben</vt:lpstr>
      <vt:lpstr>Alapvető jogok a Szerződésekben</vt:lpstr>
      <vt:lpstr>Alapvető jogok a politikában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EU Intézményrendszere II.  INITB134 Dr. Szirbik Miklós, LL.M. 2019.10.18.</dc:title>
  <dc:creator>Szirbik Miklos</dc:creator>
  <cp:lastModifiedBy>Szirbik Miklos</cp:lastModifiedBy>
  <cp:revision>7</cp:revision>
  <dcterms:created xsi:type="dcterms:W3CDTF">2019-11-15T05:08:00Z</dcterms:created>
  <dcterms:modified xsi:type="dcterms:W3CDTF">2019-11-15T18:01:30Z</dcterms:modified>
</cp:coreProperties>
</file>